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18" r:id="rId7"/>
    <p:sldId id="321" r:id="rId8"/>
    <p:sldId id="320" r:id="rId9"/>
    <p:sldId id="319" r:id="rId10"/>
    <p:sldId id="301" r:id="rId11"/>
    <p:sldId id="304" r:id="rId12"/>
    <p:sldId id="303" r:id="rId13"/>
    <p:sldId id="305" r:id="rId14"/>
    <p:sldId id="302"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kash Singh" userId="4407b47cee5846ad" providerId="LiveId" clId="{4FE0ECC2-376E-44FC-B1A3-DB3231F978E0}"/>
    <pc:docChg chg="undo custSel modSld">
      <pc:chgData name="Prakash Singh" userId="4407b47cee5846ad" providerId="LiveId" clId="{4FE0ECC2-376E-44FC-B1A3-DB3231F978E0}" dt="2023-10-20T05:19:54.506" v="16" actId="20577"/>
      <pc:docMkLst>
        <pc:docMk/>
      </pc:docMkLst>
      <pc:sldChg chg="modSp mod">
        <pc:chgData name="Prakash Singh" userId="4407b47cee5846ad" providerId="LiveId" clId="{4FE0ECC2-376E-44FC-B1A3-DB3231F978E0}" dt="2023-10-20T04:56:45.598" v="1" actId="1036"/>
        <pc:sldMkLst>
          <pc:docMk/>
          <pc:sldMk cId="193143965" sldId="298"/>
        </pc:sldMkLst>
        <pc:picChg chg="mod">
          <ac:chgData name="Prakash Singh" userId="4407b47cee5846ad" providerId="LiveId" clId="{4FE0ECC2-376E-44FC-B1A3-DB3231F978E0}" dt="2023-10-20T04:56:45.598" v="1" actId="1036"/>
          <ac:picMkLst>
            <pc:docMk/>
            <pc:sldMk cId="193143965" sldId="298"/>
            <ac:picMk id="4" creationId="{65810330-F0B5-43C9-BC34-094FFB5C0529}"/>
          </ac:picMkLst>
        </pc:picChg>
      </pc:sldChg>
      <pc:sldChg chg="modSp mod">
        <pc:chgData name="Prakash Singh" userId="4407b47cee5846ad" providerId="LiveId" clId="{4FE0ECC2-376E-44FC-B1A3-DB3231F978E0}" dt="2023-10-20T05:19:54.506" v="16" actId="20577"/>
        <pc:sldMkLst>
          <pc:docMk/>
          <pc:sldMk cId="50392023" sldId="316"/>
        </pc:sldMkLst>
        <pc:spChg chg="mod">
          <ac:chgData name="Prakash Singh" userId="4407b47cee5846ad" providerId="LiveId" clId="{4FE0ECC2-376E-44FC-B1A3-DB3231F978E0}" dt="2023-10-20T05:19:54.506" v="16" actId="20577"/>
          <ac:spMkLst>
            <pc:docMk/>
            <pc:sldMk cId="50392023" sldId="316"/>
            <ac:spMk id="6" creationId="{E7453046-6D7B-FBC1-7F4E-686316CABC90}"/>
          </ac:spMkLst>
        </pc:spChg>
      </pc:sldChg>
      <pc:sldChg chg="modSp mod">
        <pc:chgData name="Prakash Singh" userId="4407b47cee5846ad" providerId="LiveId" clId="{4FE0ECC2-376E-44FC-B1A3-DB3231F978E0}" dt="2023-10-20T04:58:01.074" v="4" actId="20577"/>
        <pc:sldMkLst>
          <pc:docMk/>
          <pc:sldMk cId="4206630940" sldId="319"/>
        </pc:sldMkLst>
        <pc:spChg chg="mod">
          <ac:chgData name="Prakash Singh" userId="4407b47cee5846ad" providerId="LiveId" clId="{4FE0ECC2-376E-44FC-B1A3-DB3231F978E0}" dt="2023-10-20T04:58:01.074" v="4" actId="20577"/>
          <ac:spMkLst>
            <pc:docMk/>
            <pc:sldMk cId="4206630940" sldId="319"/>
            <ac:spMk id="3" creationId="{F21644FF-0F26-3830-26C5-1447AD07CCEF}"/>
          </ac:spMkLst>
        </pc:spChg>
      </pc:sldChg>
    </pc:docChg>
  </pc:docChgLst>
</pc:chgInfo>
</file>

<file path=ppt/media/image1.jpe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10/20/2023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10/20/2023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10/20/2023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10/20/2023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10/20/2023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10/20/2023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10/20/2023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10/20/2023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10/20/2023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10/20/2023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hyperlink" Target="https://www.youtube.com/" TargetMode="Externa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73" y="17252"/>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3"/>
            <a:ext cx="3214307" cy="3769119"/>
          </a:xfrm>
        </p:spPr>
        <p:txBody>
          <a:bodyPr anchor="t">
            <a:normAutofit/>
          </a:bodyPr>
          <a:lstStyle/>
          <a:p>
            <a:r>
              <a:rPr lang="en-US" sz="4400" dirty="0">
                <a:solidFill>
                  <a:schemeClr val="tx1"/>
                </a:solidFill>
              </a:rPr>
              <a:t>Chi Square Test </a:t>
            </a:r>
            <a:br>
              <a:rPr lang="en-US" sz="4400" dirty="0">
                <a:solidFill>
                  <a:schemeClr val="tx1"/>
                </a:solidFill>
              </a:rPr>
            </a:br>
            <a:r>
              <a:rPr lang="en-US" sz="4400" dirty="0">
                <a:solidFill>
                  <a:schemeClr val="tx2">
                    <a:lumMod val="75000"/>
                  </a:schemeClr>
                </a:solidFill>
              </a:rPr>
              <a:t>For</a:t>
            </a:r>
            <a:r>
              <a:rPr lang="en-US" sz="4400" dirty="0">
                <a:solidFill>
                  <a:schemeClr val="tx1"/>
                </a:solidFill>
              </a:rPr>
              <a:t> Goodness of Fit</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3" name="Title 1">
            <a:extLst>
              <a:ext uri="{FF2B5EF4-FFF2-40B4-BE49-F238E27FC236}">
                <a16:creationId xmlns:a16="http://schemas.microsoft.com/office/drawing/2014/main" id="{E271374A-3887-C7CE-8D0B-12013F09B5CF}"/>
              </a:ext>
            </a:extLst>
          </p:cNvPr>
          <p:cNvSpPr txBox="1">
            <a:spLocks/>
          </p:cNvSpPr>
          <p:nvPr/>
        </p:nvSpPr>
        <p:spPr>
          <a:xfrm>
            <a:off x="5280367" y="262539"/>
            <a:ext cx="6268166" cy="8093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4400" dirty="0">
                <a:solidFill>
                  <a:schemeClr val="tx2">
                    <a:lumMod val="10000"/>
                  </a:schemeClr>
                </a:solidFill>
              </a:rPr>
              <a:t>Hypothesis Testing - V</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1:</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a:xfrm>
            <a:off x="1066800" y="2108201"/>
            <a:ext cx="10058400" cy="3760891"/>
          </a:xfrm>
        </p:spPr>
        <p:txBody>
          <a:bodyPr>
            <a:normAutofit/>
          </a:bodyPr>
          <a:lstStyle/>
          <a:p>
            <a:pPr>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4:</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Calculate the Critical Value from the Chi square table with significance level 0.05 and degrees of freedom (6-1)=5 which is 11.07.</a:t>
            </a:r>
          </a:p>
          <a:p>
            <a:pPr marL="0"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5:</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Now critical value is 11.07 and chi-value we got is 0.46</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As 0.46 &lt; 11.07</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Therefore we accept the Null hypothesis H0</a:t>
            </a: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endParaRPr lang="en-US" sz="2800" b="0" i="0" dirty="0">
              <a:solidFill>
                <a:srgbClr val="000000"/>
              </a:solidFill>
              <a:effectLst/>
              <a:latin typeface="Bookman Old Style" panose="02050604050505020204" pitchFamily="18" charset="0"/>
            </a:endParaRPr>
          </a:p>
          <a:p>
            <a:endParaRPr lang="en-IN" dirty="0"/>
          </a:p>
        </p:txBody>
      </p:sp>
    </p:spTree>
    <p:extLst>
      <p:ext uri="{BB962C8B-B14F-4D97-AF65-F5344CB8AC3E}">
        <p14:creationId xmlns:p14="http://schemas.microsoft.com/office/powerpoint/2010/main" val="3893587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2:</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p:txBody>
          <a:bodyPr>
            <a:normAutofit/>
          </a:bodyPr>
          <a:lstStyle/>
          <a:p>
            <a:r>
              <a:rPr lang="en-US" sz="3200" dirty="0">
                <a:solidFill>
                  <a:srgbClr val="000000"/>
                </a:solidFill>
                <a:latin typeface="Bookman Old Style" panose="02050604050505020204" pitchFamily="18" charset="0"/>
              </a:rPr>
              <a:t>Problem Statement</a:t>
            </a:r>
            <a:endParaRPr lang="en-US" sz="3200" b="0" i="0" dirty="0">
              <a:solidFill>
                <a:srgbClr val="000000"/>
              </a:solidFill>
              <a:effectLst/>
              <a:latin typeface="Bookman Old Style" panose="02050604050505020204" pitchFamily="18" charset="0"/>
            </a:endParaRPr>
          </a:p>
          <a:p>
            <a:r>
              <a:rPr lang="en-US" sz="2000" b="0" i="0" dirty="0">
                <a:solidFill>
                  <a:srgbClr val="000000"/>
                </a:solidFill>
                <a:effectLst/>
                <a:latin typeface="Times New Roman" panose="02020603050405020304" pitchFamily="18" charset="0"/>
                <a:cs typeface="Times New Roman" panose="02020603050405020304" pitchFamily="18" charset="0"/>
              </a:rPr>
              <a:t>You have a bag of candies with different colors, and you want to test whether the observed distribution of candy colors in the bag matches the expected distribution. The expected distribution is provided by the candy manufacturer.</a:t>
            </a:r>
          </a:p>
          <a:p>
            <a:endParaRPr lang="en-US" sz="2000" b="0" i="0" dirty="0">
              <a:solidFill>
                <a:srgbClr val="000000"/>
              </a:solidFill>
              <a:effectLst/>
              <a:latin typeface="Times New Roman" panose="02020603050405020304" pitchFamily="18" charset="0"/>
              <a:cs typeface="Times New Roman" panose="02020603050405020304" pitchFamily="18" charset="0"/>
            </a:endParaRPr>
          </a:p>
          <a:p>
            <a:endParaRPr lang="en-US" sz="2000" b="0" i="0" dirty="0">
              <a:solidFill>
                <a:srgbClr val="000000"/>
              </a:solidFill>
              <a:effectLst/>
              <a:latin typeface="Times New Roman" panose="02020603050405020304" pitchFamily="18" charset="0"/>
              <a:cs typeface="Times New Roman" panose="02020603050405020304" pitchFamily="18" charset="0"/>
            </a:endParaRPr>
          </a:p>
          <a:p>
            <a:endParaRPr lang="en-IN" dirty="0"/>
          </a:p>
        </p:txBody>
      </p:sp>
      <p:graphicFrame>
        <p:nvGraphicFramePr>
          <p:cNvPr id="2" name="Table 1">
            <a:extLst>
              <a:ext uri="{FF2B5EF4-FFF2-40B4-BE49-F238E27FC236}">
                <a16:creationId xmlns:a16="http://schemas.microsoft.com/office/drawing/2014/main" id="{B5BD0772-1CD4-28FD-8E0A-83D9B1F9D3D9}"/>
              </a:ext>
            </a:extLst>
          </p:cNvPr>
          <p:cNvGraphicFramePr>
            <a:graphicFrameLocks noGrp="1"/>
          </p:cNvGraphicFramePr>
          <p:nvPr>
            <p:extLst>
              <p:ext uri="{D42A27DB-BD31-4B8C-83A1-F6EECF244321}">
                <p14:modId xmlns:p14="http://schemas.microsoft.com/office/powerpoint/2010/main" val="3699780558"/>
              </p:ext>
            </p:extLst>
          </p:nvPr>
        </p:nvGraphicFramePr>
        <p:xfrm>
          <a:off x="1177962" y="4269690"/>
          <a:ext cx="10058400" cy="1559992"/>
        </p:xfrm>
        <a:graphic>
          <a:graphicData uri="http://schemas.openxmlformats.org/drawingml/2006/table">
            <a:tbl>
              <a:tblPr firstRow="1" firstCol="1">
                <a:tableStyleId>{7DF18680-E054-41AD-8BC1-D1AEF772440D}</a:tableStyleId>
              </a:tblPr>
              <a:tblGrid>
                <a:gridCol w="1676400">
                  <a:extLst>
                    <a:ext uri="{9D8B030D-6E8A-4147-A177-3AD203B41FA5}">
                      <a16:colId xmlns:a16="http://schemas.microsoft.com/office/drawing/2014/main" val="2231289440"/>
                    </a:ext>
                  </a:extLst>
                </a:gridCol>
                <a:gridCol w="1676400">
                  <a:extLst>
                    <a:ext uri="{9D8B030D-6E8A-4147-A177-3AD203B41FA5}">
                      <a16:colId xmlns:a16="http://schemas.microsoft.com/office/drawing/2014/main" val="2833871783"/>
                    </a:ext>
                  </a:extLst>
                </a:gridCol>
                <a:gridCol w="1676400">
                  <a:extLst>
                    <a:ext uri="{9D8B030D-6E8A-4147-A177-3AD203B41FA5}">
                      <a16:colId xmlns:a16="http://schemas.microsoft.com/office/drawing/2014/main" val="3323007137"/>
                    </a:ext>
                  </a:extLst>
                </a:gridCol>
                <a:gridCol w="1676400">
                  <a:extLst>
                    <a:ext uri="{9D8B030D-6E8A-4147-A177-3AD203B41FA5}">
                      <a16:colId xmlns:a16="http://schemas.microsoft.com/office/drawing/2014/main" val="6242603"/>
                    </a:ext>
                  </a:extLst>
                </a:gridCol>
                <a:gridCol w="1676400">
                  <a:extLst>
                    <a:ext uri="{9D8B030D-6E8A-4147-A177-3AD203B41FA5}">
                      <a16:colId xmlns:a16="http://schemas.microsoft.com/office/drawing/2014/main" val="3767533789"/>
                    </a:ext>
                  </a:extLst>
                </a:gridCol>
                <a:gridCol w="1676400">
                  <a:extLst>
                    <a:ext uri="{9D8B030D-6E8A-4147-A177-3AD203B41FA5}">
                      <a16:colId xmlns:a16="http://schemas.microsoft.com/office/drawing/2014/main" val="1427745241"/>
                    </a:ext>
                  </a:extLst>
                </a:gridCol>
              </a:tblGrid>
              <a:tr h="429476">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0" dirty="0">
                          <a:solidFill>
                            <a:sysClr val="windowText" lastClr="000000"/>
                          </a:solidFill>
                          <a:latin typeface="Times New Roman" panose="02020603050405020304" pitchFamily="18" charset="0"/>
                          <a:cs typeface="Times New Roman" panose="02020603050405020304" pitchFamily="18" charset="0"/>
                        </a:rPr>
                        <a:t>Red</a:t>
                      </a:r>
                      <a:endParaRPr lang="en-IN" sz="2000" b="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0" dirty="0">
                          <a:solidFill>
                            <a:sysClr val="windowText" lastClr="000000"/>
                          </a:solidFill>
                          <a:latin typeface="Times New Roman" panose="02020603050405020304" pitchFamily="18" charset="0"/>
                          <a:cs typeface="Times New Roman" panose="02020603050405020304" pitchFamily="18" charset="0"/>
                        </a:rPr>
                        <a:t>Green</a:t>
                      </a:r>
                      <a:endParaRPr lang="en-IN" sz="2000" b="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0" dirty="0">
                          <a:solidFill>
                            <a:sysClr val="windowText" lastClr="000000"/>
                          </a:solidFill>
                          <a:latin typeface="Times New Roman" panose="02020603050405020304" pitchFamily="18" charset="0"/>
                          <a:cs typeface="Times New Roman" panose="02020603050405020304" pitchFamily="18" charset="0"/>
                        </a:rPr>
                        <a:t>Blue</a:t>
                      </a:r>
                      <a:endParaRPr lang="en-IN" sz="2000" b="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0" dirty="0">
                          <a:solidFill>
                            <a:sysClr val="windowText" lastClr="000000"/>
                          </a:solidFill>
                          <a:latin typeface="Times New Roman" panose="02020603050405020304" pitchFamily="18" charset="0"/>
                          <a:cs typeface="Times New Roman" panose="02020603050405020304" pitchFamily="18" charset="0"/>
                        </a:rPr>
                        <a:t>Yellow</a:t>
                      </a:r>
                      <a:endParaRPr lang="en-IN" sz="2000" b="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0" dirty="0">
                          <a:solidFill>
                            <a:sysClr val="windowText" lastClr="000000"/>
                          </a:solidFill>
                          <a:latin typeface="Times New Roman" panose="02020603050405020304" pitchFamily="18" charset="0"/>
                          <a:cs typeface="Times New Roman" panose="02020603050405020304" pitchFamily="18" charset="0"/>
                        </a:rPr>
                        <a:t>Orange</a:t>
                      </a:r>
                      <a:endParaRPr lang="en-IN" sz="2000" b="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38554928"/>
                  </a:ext>
                </a:extLst>
              </a:tr>
              <a:tr h="429476">
                <a:tc>
                  <a:txBody>
                    <a:bodyPr/>
                    <a:lstStyle/>
                    <a:p>
                      <a:r>
                        <a:rPr lang="en-US" sz="2000" b="0" dirty="0">
                          <a:solidFill>
                            <a:schemeClr val="tx1"/>
                          </a:solidFill>
                          <a:latin typeface="Times New Roman" panose="02020603050405020304" pitchFamily="18" charset="0"/>
                          <a:cs typeface="Times New Roman" panose="02020603050405020304" pitchFamily="18" charset="0"/>
                        </a:rPr>
                        <a:t>Expected Distribution</a:t>
                      </a:r>
                      <a:endParaRPr lang="en-IN" sz="20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20%</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30%</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25%</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15%</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10%</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6945088"/>
                  </a:ext>
                </a:extLst>
              </a:tr>
              <a:tr h="429476">
                <a:tc>
                  <a:txBody>
                    <a:bodyPr/>
                    <a:lstStyle/>
                    <a:p>
                      <a:r>
                        <a:rPr lang="en-US" sz="2000" b="0" dirty="0">
                          <a:solidFill>
                            <a:schemeClr val="tx1"/>
                          </a:solidFill>
                          <a:latin typeface="Times New Roman" panose="02020603050405020304" pitchFamily="18" charset="0"/>
                          <a:cs typeface="Times New Roman" panose="02020603050405020304" pitchFamily="18" charset="0"/>
                        </a:rPr>
                        <a:t>Observed </a:t>
                      </a:r>
                      <a:endParaRPr lang="en-IN" sz="20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38</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72</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60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25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0385544"/>
                  </a:ext>
                </a:extLst>
              </a:tr>
            </a:tbl>
          </a:graphicData>
        </a:graphic>
      </p:graphicFrame>
    </p:spTree>
    <p:extLst>
      <p:ext uri="{BB962C8B-B14F-4D97-AF65-F5344CB8AC3E}">
        <p14:creationId xmlns:p14="http://schemas.microsoft.com/office/powerpoint/2010/main" val="1077462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2:</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p:txBody>
          <a:bodyPr>
            <a:normAutofit lnSpcReduction="10000"/>
          </a:bodyPr>
          <a:lstStyle/>
          <a:p>
            <a:r>
              <a:rPr lang="en-US" sz="2800" dirty="0">
                <a:solidFill>
                  <a:srgbClr val="000000"/>
                </a:solidFill>
                <a:latin typeface="Bookman Old Style" panose="02050604050505020204" pitchFamily="18" charset="0"/>
              </a:rPr>
              <a:t>Solution</a:t>
            </a:r>
          </a:p>
          <a:p>
            <a:pPr>
              <a:lnSpc>
                <a:spcPct val="100000"/>
              </a:lnSpc>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Step1:Define the hypothesis</a:t>
            </a:r>
          </a:p>
          <a:p>
            <a:pPr>
              <a:lnSpc>
                <a:spcPct val="100000"/>
              </a:lnSpc>
              <a:buFont typeface="Wingdings" panose="05000000000000000000" pitchFamily="2" charset="2"/>
              <a:buChar char="Ø"/>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r>
              <a:rPr lang="en-US" sz="1800" dirty="0">
                <a:solidFill>
                  <a:srgbClr val="000000"/>
                </a:solidFill>
                <a:latin typeface="Times New Roman" panose="02020603050405020304" pitchFamily="18" charset="0"/>
                <a:cs typeface="Times New Roman" panose="02020603050405020304" pitchFamily="18" charset="0"/>
              </a:rPr>
              <a:t>Null Hypothesis (H0): The observed distribution of candy colors in the bag matches the expected distribution.</a:t>
            </a:r>
          </a:p>
          <a:p>
            <a:pPr marL="292608" lvl="1" indent="0">
              <a:buNone/>
            </a:pPr>
            <a:r>
              <a:rPr lang="en-US" sz="1800" dirty="0">
                <a:solidFill>
                  <a:srgbClr val="000000"/>
                </a:solidFill>
                <a:latin typeface="Times New Roman" panose="02020603050405020304" pitchFamily="18" charset="0"/>
                <a:cs typeface="Times New Roman" panose="02020603050405020304" pitchFamily="18" charset="0"/>
              </a:rPr>
              <a:t>Alternative Hypothesis (H1): The observed distribution of candy colors in the bag does not match the expected distribution.</a:t>
            </a:r>
          </a:p>
          <a:p>
            <a:pPr>
              <a:lnSpc>
                <a:spcPct val="100000"/>
              </a:lnSpc>
              <a:buFont typeface="Wingdings" panose="05000000000000000000" pitchFamily="2" charset="2"/>
              <a:buChar char="Ø"/>
            </a:pPr>
            <a:endParaRPr lang="en-US" sz="2000" dirty="0">
              <a:solidFill>
                <a:srgbClr val="000000"/>
              </a:solidFill>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2: Set the Significance Level (alpha) to 0.05</a:t>
            </a:r>
          </a:p>
          <a:p>
            <a:endParaRPr lang="en-US" sz="2800" dirty="0">
              <a:solidFill>
                <a:srgbClr val="000000"/>
              </a:solidFill>
              <a:latin typeface="Bookman Old Style" panose="02050604050505020204" pitchFamily="18" charset="0"/>
            </a:endParaRPr>
          </a:p>
          <a:p>
            <a:endParaRPr lang="en-US" sz="2800" dirty="0">
              <a:solidFill>
                <a:srgbClr val="000000"/>
              </a:solidFill>
              <a:latin typeface="Bookman Old Style" panose="02050604050505020204" pitchFamily="18" charset="0"/>
            </a:endParaRPr>
          </a:p>
          <a:p>
            <a:endParaRPr lang="en-US" sz="2800" b="0" i="0" dirty="0">
              <a:solidFill>
                <a:srgbClr val="000000"/>
              </a:solidFill>
              <a:effectLst/>
              <a:latin typeface="Bookman Old Style" panose="02050604050505020204" pitchFamily="18" charset="0"/>
            </a:endParaRPr>
          </a:p>
          <a:p>
            <a:endParaRPr lang="en-IN" dirty="0"/>
          </a:p>
        </p:txBody>
      </p:sp>
    </p:spTree>
    <p:extLst>
      <p:ext uri="{BB962C8B-B14F-4D97-AF65-F5344CB8AC3E}">
        <p14:creationId xmlns:p14="http://schemas.microsoft.com/office/powerpoint/2010/main" val="3612518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8F53D-AA40-0B1D-C6AE-59C54EF3F53F}"/>
              </a:ext>
            </a:extLst>
          </p:cNvPr>
          <p:cNvSpPr>
            <a:spLocks noGrp="1"/>
          </p:cNvSpPr>
          <p:nvPr>
            <p:ph type="title"/>
          </p:nvPr>
        </p:nvSpPr>
        <p:spPr/>
        <p:txBody>
          <a:bodyPr/>
          <a:lstStyle/>
          <a:p>
            <a:r>
              <a:rPr lang="en-US" dirty="0"/>
              <a:t>Example 2:</a:t>
            </a:r>
            <a:endParaRPr lang="en-IN" dirty="0"/>
          </a:p>
        </p:txBody>
      </p:sp>
      <p:sp>
        <p:nvSpPr>
          <p:cNvPr id="3" name="Content Placeholder 2">
            <a:extLst>
              <a:ext uri="{FF2B5EF4-FFF2-40B4-BE49-F238E27FC236}">
                <a16:creationId xmlns:a16="http://schemas.microsoft.com/office/drawing/2014/main" id="{69019210-B2C1-03CB-1D4B-BBDCFE2DE677}"/>
              </a:ext>
            </a:extLst>
          </p:cNvPr>
          <p:cNvSpPr>
            <a:spLocks noGrp="1"/>
          </p:cNvSpPr>
          <p:nvPr>
            <p:ph idx="1"/>
          </p:nvPr>
        </p:nvSpPr>
        <p:spPr>
          <a:xfrm>
            <a:off x="1097280" y="2026025"/>
            <a:ext cx="10058400" cy="4419600"/>
          </a:xfrm>
        </p:spPr>
        <p:txBody>
          <a:bodyPr>
            <a:norm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Step 3:Calculate Chi-Square Value</a:t>
            </a:r>
          </a:p>
        </p:txBody>
      </p:sp>
      <p:graphicFrame>
        <p:nvGraphicFramePr>
          <p:cNvPr id="4" name="Table 3">
            <a:extLst>
              <a:ext uri="{FF2B5EF4-FFF2-40B4-BE49-F238E27FC236}">
                <a16:creationId xmlns:a16="http://schemas.microsoft.com/office/drawing/2014/main" id="{4F043DB5-9F54-E885-37B7-6ACA19220607}"/>
              </a:ext>
            </a:extLst>
          </p:cNvPr>
          <p:cNvGraphicFramePr>
            <a:graphicFrameLocks noGrp="1"/>
          </p:cNvGraphicFramePr>
          <p:nvPr>
            <p:extLst>
              <p:ext uri="{D42A27DB-BD31-4B8C-83A1-F6EECF244321}">
                <p14:modId xmlns:p14="http://schemas.microsoft.com/office/powerpoint/2010/main" val="3224926404"/>
              </p:ext>
            </p:extLst>
          </p:nvPr>
        </p:nvGraphicFramePr>
        <p:xfrm>
          <a:off x="2389393" y="3028376"/>
          <a:ext cx="7413213" cy="2773680"/>
        </p:xfrm>
        <a:graphic>
          <a:graphicData uri="http://schemas.openxmlformats.org/drawingml/2006/table">
            <a:tbl>
              <a:tblPr firstRow="1">
                <a:tableStyleId>{7DF18680-E054-41AD-8BC1-D1AEF772440D}</a:tableStyleId>
              </a:tblPr>
              <a:tblGrid>
                <a:gridCol w="2471071">
                  <a:extLst>
                    <a:ext uri="{9D8B030D-6E8A-4147-A177-3AD203B41FA5}">
                      <a16:colId xmlns:a16="http://schemas.microsoft.com/office/drawing/2014/main" val="2422523"/>
                    </a:ext>
                  </a:extLst>
                </a:gridCol>
                <a:gridCol w="2471071">
                  <a:extLst>
                    <a:ext uri="{9D8B030D-6E8A-4147-A177-3AD203B41FA5}">
                      <a16:colId xmlns:a16="http://schemas.microsoft.com/office/drawing/2014/main" val="2226950887"/>
                    </a:ext>
                  </a:extLst>
                </a:gridCol>
                <a:gridCol w="2471071">
                  <a:extLst>
                    <a:ext uri="{9D8B030D-6E8A-4147-A177-3AD203B41FA5}">
                      <a16:colId xmlns:a16="http://schemas.microsoft.com/office/drawing/2014/main" val="651255293"/>
                    </a:ext>
                  </a:extLst>
                </a:gridCol>
              </a:tblGrid>
              <a:tr h="340871">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Observed(O)</a:t>
                      </a:r>
                      <a:endParaRPr lang="en-IN" sz="2000" b="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Expected(E)</a:t>
                      </a:r>
                      <a:endParaRPr lang="en-IN" sz="2000" b="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(O-E</a:t>
                      </a:r>
                      <a:r>
                        <a:rPr lang="en-US" sz="2000" b="0" strike="noStrike" baseline="30000" dirty="0">
                          <a:solidFill>
                            <a:schemeClr val="tx2">
                              <a:lumMod val="10000"/>
                            </a:schemeClr>
                          </a:solidFill>
                          <a:latin typeface="Times New Roman" panose="02020603050405020304" pitchFamily="18" charset="0"/>
                          <a:cs typeface="Times New Roman" panose="02020603050405020304" pitchFamily="18" charset="0"/>
                        </a:rPr>
                        <a:t>)2</a:t>
                      </a:r>
                      <a:r>
                        <a:rPr lang="en-US" sz="2000" b="0" strike="noStrike" baseline="0" dirty="0">
                          <a:solidFill>
                            <a:schemeClr val="tx2">
                              <a:lumMod val="10000"/>
                            </a:schemeClr>
                          </a:solidFill>
                          <a:latin typeface="Times New Roman" panose="02020603050405020304" pitchFamily="18" charset="0"/>
                          <a:cs typeface="Times New Roman" panose="02020603050405020304" pitchFamily="18" charset="0"/>
                        </a:rPr>
                        <a:t> / E</a:t>
                      </a:r>
                      <a:endParaRPr lang="en-IN" sz="2000" b="0" strike="noStrike" baseline="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8555751"/>
                  </a:ext>
                </a:extLst>
              </a:tr>
              <a:tr h="340871">
                <a:tc>
                  <a:txBody>
                    <a:bodyPr/>
                    <a:lstStyle/>
                    <a:p>
                      <a:pPr algn="ctr"/>
                      <a:r>
                        <a:rPr lang="en-US" sz="2000" dirty="0">
                          <a:latin typeface="Times New Roman" panose="02020603050405020304" pitchFamily="18" charset="0"/>
                          <a:cs typeface="Times New Roman" panose="02020603050405020304" pitchFamily="18" charset="0"/>
                        </a:rPr>
                        <a:t>38</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0.20 * 200 = 40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00.10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4581796"/>
                  </a:ext>
                </a:extLst>
              </a:tr>
              <a:tr h="340871">
                <a:tc>
                  <a:txBody>
                    <a:bodyPr/>
                    <a:lstStyle/>
                    <a:p>
                      <a:pPr algn="ctr"/>
                      <a:r>
                        <a:rPr lang="en-US" sz="2000" dirty="0">
                          <a:latin typeface="Times New Roman" panose="02020603050405020304" pitchFamily="18" charset="0"/>
                          <a:cs typeface="Times New Roman" panose="02020603050405020304" pitchFamily="18" charset="0"/>
                        </a:rPr>
                        <a:t>72</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0.30 * 200 = 60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02.40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4290906"/>
                  </a:ext>
                </a:extLst>
              </a:tr>
              <a:tr h="340871">
                <a:tc>
                  <a:txBody>
                    <a:bodyPr/>
                    <a:lstStyle/>
                    <a:p>
                      <a:pPr algn="ctr"/>
                      <a:r>
                        <a:rPr lang="en-US" sz="2000" dirty="0">
                          <a:latin typeface="Times New Roman" panose="02020603050405020304" pitchFamily="18" charset="0"/>
                          <a:cs typeface="Times New Roman" panose="02020603050405020304" pitchFamily="18" charset="0"/>
                        </a:rPr>
                        <a:t>60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0.25 * 200 = 50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02.00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4741842"/>
                  </a:ext>
                </a:extLst>
              </a:tr>
              <a:tr h="340871">
                <a:tc>
                  <a:txBody>
                    <a:bodyPr/>
                    <a:lstStyle/>
                    <a:p>
                      <a:pPr algn="ctr"/>
                      <a:r>
                        <a:rPr lang="en-US" sz="2000" dirty="0">
                          <a:latin typeface="Times New Roman" panose="02020603050405020304" pitchFamily="18" charset="0"/>
                          <a:cs typeface="Times New Roman" panose="02020603050405020304" pitchFamily="18" charset="0"/>
                        </a:rPr>
                        <a:t>25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latin typeface="Times New Roman" panose="02020603050405020304" pitchFamily="18" charset="0"/>
                          <a:cs typeface="Times New Roman" panose="02020603050405020304" pitchFamily="18" charset="0"/>
                        </a:rPr>
                        <a:t>0.15 * 200 = 30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00.83</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8806951"/>
                  </a:ext>
                </a:extLst>
              </a:tr>
              <a:tr h="340871">
                <a:tc>
                  <a:txBody>
                    <a:bodyPr/>
                    <a:lstStyle/>
                    <a:p>
                      <a:pPr algn="ctr"/>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0.10 * 200 = 20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11.25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888723"/>
                  </a:ext>
                </a:extLst>
              </a:tr>
              <a:tr h="337186">
                <a:tc>
                  <a:txBody>
                    <a:bodyPr/>
                    <a:lstStyle/>
                    <a:p>
                      <a:pPr algn="ctr"/>
                      <a:r>
                        <a:rPr lang="en-US" sz="2000" dirty="0">
                          <a:latin typeface="Times New Roman" panose="02020603050405020304" pitchFamily="18" charset="0"/>
                          <a:cs typeface="Times New Roman" panose="02020603050405020304" pitchFamily="18" charset="0"/>
                        </a:rPr>
                        <a:t>200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2000" dirty="0">
                          <a:latin typeface="Times New Roman" panose="02020603050405020304" pitchFamily="18" charset="0"/>
                          <a:cs typeface="Times New Roman" panose="02020603050405020304" pitchFamily="18" charset="0"/>
                        </a:rPr>
                        <a:t>200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2000" dirty="0">
                          <a:latin typeface="Times New Roman" panose="02020603050405020304" pitchFamily="18" charset="0"/>
                          <a:cs typeface="Times New Roman" panose="02020603050405020304" pitchFamily="18" charset="0"/>
                        </a:rPr>
                        <a:t>16.58</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031363405"/>
                  </a:ext>
                </a:extLst>
              </a:tr>
            </a:tbl>
          </a:graphicData>
        </a:graphic>
      </p:graphicFrame>
    </p:spTree>
    <p:extLst>
      <p:ext uri="{BB962C8B-B14F-4D97-AF65-F5344CB8AC3E}">
        <p14:creationId xmlns:p14="http://schemas.microsoft.com/office/powerpoint/2010/main" val="2930105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2:</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a:xfrm>
            <a:off x="1066800" y="2108201"/>
            <a:ext cx="10058400" cy="3760891"/>
          </a:xfrm>
        </p:spPr>
        <p:txBody>
          <a:bodyPr>
            <a:normAutofit/>
          </a:bodyPr>
          <a:lstStyle/>
          <a:p>
            <a:pPr>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4:</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Calculate the Critical Value from the Chi square table with significance level 0.05 and degrees of freedom (5-1)=4 which is 9.49.</a:t>
            </a:r>
          </a:p>
          <a:p>
            <a:pPr marL="0"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5:</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Now critical value is 9.49 and chi-value we got is 16.58</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As 16.58 &gt; 9.49</a:t>
            </a:r>
          </a:p>
          <a:p>
            <a:pPr marL="292608" lvl="1" indent="0">
              <a:buNone/>
            </a:pPr>
            <a:r>
              <a:rPr lang="en-US" sz="2000" dirty="0">
                <a:solidFill>
                  <a:srgbClr val="000000"/>
                </a:solidFill>
                <a:latin typeface="Times New Roman" panose="02020603050405020304" pitchFamily="18" charset="0"/>
                <a:cs typeface="Times New Roman" panose="02020603050405020304" pitchFamily="18" charset="0"/>
              </a:rPr>
              <a:t>Therefore we reject the Null hypothesis H0</a:t>
            </a: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pPr marL="292608" lvl="1" indent="0">
              <a:buNone/>
            </a:pPr>
            <a:endParaRPr lang="en-US" sz="2000" dirty="0">
              <a:solidFill>
                <a:srgbClr val="000000"/>
              </a:solidFill>
              <a:latin typeface="Times New Roman" panose="02020603050405020304" pitchFamily="18" charset="0"/>
              <a:cs typeface="Times New Roman" panose="02020603050405020304" pitchFamily="18" charset="0"/>
            </a:endParaRPr>
          </a:p>
          <a:p>
            <a:endParaRPr lang="en-US" sz="2800" b="0" i="0" dirty="0">
              <a:solidFill>
                <a:srgbClr val="000000"/>
              </a:solidFill>
              <a:effectLst/>
              <a:latin typeface="Bookman Old Style" panose="02050604050505020204" pitchFamily="18" charset="0"/>
            </a:endParaRPr>
          </a:p>
          <a:p>
            <a:endParaRPr lang="en-IN" dirty="0"/>
          </a:p>
        </p:txBody>
      </p:sp>
    </p:spTree>
    <p:extLst>
      <p:ext uri="{BB962C8B-B14F-4D97-AF65-F5344CB8AC3E}">
        <p14:creationId xmlns:p14="http://schemas.microsoft.com/office/powerpoint/2010/main" val="1837934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Code 1: Python code for Example 1</a:t>
            </a:r>
            <a:endParaRPr lang="en-IN" dirty="0"/>
          </a:p>
        </p:txBody>
      </p:sp>
      <p:pic>
        <p:nvPicPr>
          <p:cNvPr id="10" name="Picture Placeholder 9">
            <a:extLst>
              <a:ext uri="{FF2B5EF4-FFF2-40B4-BE49-F238E27FC236}">
                <a16:creationId xmlns:a16="http://schemas.microsoft.com/office/drawing/2014/main" id="{6E90AF52-8C44-19BD-3A82-DAB422809A3F}"/>
              </a:ext>
            </a:extLst>
          </p:cNvPr>
          <p:cNvPicPr>
            <a:picLocks noGrp="1" noChangeAspect="1"/>
          </p:cNvPicPr>
          <p:nvPr>
            <p:ph type="pic" idx="1"/>
          </p:nvPr>
        </p:nvPicPr>
        <p:blipFill>
          <a:blip r:embed="rId2"/>
          <a:srcRect t="16620" b="16620"/>
          <a:stretch>
            <a:fillRect/>
          </a:stretch>
        </p:blipFill>
        <p:spPr>
          <a:xfrm>
            <a:off x="15" y="-1"/>
            <a:ext cx="12191985" cy="6012611"/>
          </a:xfrm>
        </p:spPr>
      </p:pic>
    </p:spTree>
    <p:extLst>
      <p:ext uri="{BB962C8B-B14F-4D97-AF65-F5344CB8AC3E}">
        <p14:creationId xmlns:p14="http://schemas.microsoft.com/office/powerpoint/2010/main" val="372310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Code 1: Python code for Example 1</a:t>
            </a:r>
            <a:endParaRPr lang="en-IN" dirty="0"/>
          </a:p>
        </p:txBody>
      </p:sp>
      <p:pic>
        <p:nvPicPr>
          <p:cNvPr id="6" name="Picture Placeholder 5">
            <a:extLst>
              <a:ext uri="{FF2B5EF4-FFF2-40B4-BE49-F238E27FC236}">
                <a16:creationId xmlns:a16="http://schemas.microsoft.com/office/drawing/2014/main" id="{B24C362F-A2F0-A26F-CF84-F6B4CA8484F6}"/>
              </a:ext>
            </a:extLst>
          </p:cNvPr>
          <p:cNvPicPr>
            <a:picLocks noGrp="1" noChangeAspect="1"/>
          </p:cNvPicPr>
          <p:nvPr>
            <p:ph type="pic" idx="1"/>
          </p:nvPr>
        </p:nvPicPr>
        <p:blipFill>
          <a:blip r:embed="rId2"/>
          <a:srcRect t="16620" b="16620"/>
          <a:stretch>
            <a:fillRect/>
          </a:stretch>
        </p:blipFill>
        <p:spPr>
          <a:xfrm>
            <a:off x="15" y="-1"/>
            <a:ext cx="12191985" cy="5898775"/>
          </a:xfrm>
        </p:spPr>
      </p:pic>
    </p:spTree>
    <p:extLst>
      <p:ext uri="{BB962C8B-B14F-4D97-AF65-F5344CB8AC3E}">
        <p14:creationId xmlns:p14="http://schemas.microsoft.com/office/powerpoint/2010/main" val="3624677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FFFC8BE3-CE87-AD65-C807-0DEDA5ADA65E}"/>
              </a:ext>
            </a:extLst>
          </p:cNvPr>
          <p:cNvPicPr>
            <a:picLocks noGrp="1" noChangeAspect="1"/>
          </p:cNvPicPr>
          <p:nvPr>
            <p:ph type="pic" idx="1"/>
          </p:nvPr>
        </p:nvPicPr>
        <p:blipFill>
          <a:blip r:embed="rId2"/>
          <a:srcRect t="9210" b="9210"/>
          <a:stretch/>
        </p:blipFill>
        <p:spPr>
          <a:xfrm>
            <a:off x="0" y="-25879"/>
            <a:ext cx="12192000" cy="5805577"/>
          </a:xfrm>
        </p:spPr>
      </p:pic>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Output 1: Output of Code 1</a:t>
            </a:r>
            <a:endParaRPr lang="en-IN" dirty="0"/>
          </a:p>
        </p:txBody>
      </p:sp>
    </p:spTree>
    <p:extLst>
      <p:ext uri="{BB962C8B-B14F-4D97-AF65-F5344CB8AC3E}">
        <p14:creationId xmlns:p14="http://schemas.microsoft.com/office/powerpoint/2010/main" val="4290120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FFFC8BE3-CE87-AD65-C807-0DEDA5ADA65E}"/>
              </a:ext>
            </a:extLst>
          </p:cNvPr>
          <p:cNvPicPr>
            <a:picLocks noGrp="1" noChangeAspect="1"/>
          </p:cNvPicPr>
          <p:nvPr>
            <p:ph type="pic" idx="1"/>
          </p:nvPr>
        </p:nvPicPr>
        <p:blipFill>
          <a:blip r:embed="rId2"/>
          <a:srcRect t="10038" b="10038"/>
          <a:stretch/>
        </p:blipFill>
        <p:spPr>
          <a:xfrm>
            <a:off x="0" y="0"/>
            <a:ext cx="12192000" cy="5523273"/>
          </a:xfrm>
        </p:spPr>
      </p:pic>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Code 2: Python code for Example 2</a:t>
            </a:r>
            <a:endParaRPr lang="en-IN" dirty="0"/>
          </a:p>
        </p:txBody>
      </p:sp>
    </p:spTree>
    <p:extLst>
      <p:ext uri="{BB962C8B-B14F-4D97-AF65-F5344CB8AC3E}">
        <p14:creationId xmlns:p14="http://schemas.microsoft.com/office/powerpoint/2010/main" val="1704896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FFFC8BE3-CE87-AD65-C807-0DEDA5ADA65E}"/>
              </a:ext>
            </a:extLst>
          </p:cNvPr>
          <p:cNvPicPr>
            <a:picLocks noGrp="1" noChangeAspect="1"/>
          </p:cNvPicPr>
          <p:nvPr>
            <p:ph type="pic" idx="1"/>
          </p:nvPr>
        </p:nvPicPr>
        <p:blipFill>
          <a:blip r:embed="rId2"/>
          <a:srcRect t="9753" b="9753"/>
          <a:stretch/>
        </p:blipFill>
        <p:spPr>
          <a:xfrm>
            <a:off x="0" y="-25879"/>
            <a:ext cx="12192000" cy="5924654"/>
          </a:xfrm>
        </p:spPr>
      </p:pic>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Code 2: Python code for Example 2</a:t>
            </a:r>
            <a:endParaRPr lang="en-IN" dirty="0"/>
          </a:p>
        </p:txBody>
      </p:sp>
    </p:spTree>
    <p:extLst>
      <p:ext uri="{BB962C8B-B14F-4D97-AF65-F5344CB8AC3E}">
        <p14:creationId xmlns:p14="http://schemas.microsoft.com/office/powerpoint/2010/main" val="2755208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b="1" dirty="0"/>
              <a:t>Chi-Square Distribution</a:t>
            </a:r>
          </a:p>
        </p:txBody>
      </p:sp>
      <p:sp>
        <p:nvSpPr>
          <p:cNvPr id="5" name="Content Placeholder 4">
            <a:extLst>
              <a:ext uri="{FF2B5EF4-FFF2-40B4-BE49-F238E27FC236}">
                <a16:creationId xmlns:a16="http://schemas.microsoft.com/office/drawing/2014/main" id="{9DB54E55-B66C-F18D-3E92-20504EACE7C1}"/>
              </a:ext>
            </a:extLst>
          </p:cNvPr>
          <p:cNvSpPr>
            <a:spLocks noGrp="1"/>
          </p:cNvSpPr>
          <p:nvPr>
            <p:ph idx="1"/>
          </p:nvPr>
        </p:nvSpPr>
        <p:spPr/>
        <p:txBody>
          <a:bodyPr>
            <a:noAutofit/>
          </a:bodyPr>
          <a:lstStyle/>
          <a:p>
            <a:pPr rtl="0" fontAlgn="base">
              <a:lnSpc>
                <a:spcPct val="150000"/>
              </a:lnSpc>
              <a:spcBef>
                <a:spcPts val="0"/>
              </a:spcBef>
              <a:spcAft>
                <a:spcPts val="0"/>
              </a:spcAft>
              <a:buFont typeface="Arial" panose="020B0604020202020204" pitchFamily="34" charset="0"/>
              <a:buChar char="•"/>
            </a:pPr>
            <a:r>
              <a:rPr lang="en-US" b="0" i="0" u="none" strike="noStrike" dirty="0">
                <a:solidFill>
                  <a:srgbClr val="1F1F1F"/>
                </a:solidFill>
                <a:effectLst/>
                <a:latin typeface="Inter"/>
              </a:rPr>
              <a:t>A Chi-square distribution is a continuous distribution with k degrees of freedom. </a:t>
            </a:r>
            <a:r>
              <a:rPr lang="en-US" b="0" i="0" u="none" strike="noStrike" dirty="0">
                <a:solidFill>
                  <a:srgbClr val="0D405F"/>
                </a:solidFill>
                <a:effectLst/>
                <a:latin typeface="Inter"/>
              </a:rPr>
              <a:t>They’re widely used in hypothesis tests including the chi-square goodness of fit test and the chi-square test of independence.</a:t>
            </a:r>
          </a:p>
          <a:p>
            <a:pPr marL="0" indent="0" rtl="0" fontAlgn="base">
              <a:lnSpc>
                <a:spcPct val="150000"/>
              </a:lnSpc>
              <a:spcBef>
                <a:spcPts val="0"/>
              </a:spcBef>
              <a:spcAft>
                <a:spcPts val="0"/>
              </a:spcAft>
              <a:buNone/>
            </a:pPr>
            <a:endParaRPr lang="en-US" b="0" i="0" u="none" strike="noStrike" dirty="0">
              <a:solidFill>
                <a:srgbClr val="1F1F1F"/>
              </a:solidFill>
              <a:effectLst/>
              <a:latin typeface="Inter"/>
            </a:endParaRPr>
          </a:p>
          <a:p>
            <a:pPr rtl="0" fontAlgn="base">
              <a:lnSpc>
                <a:spcPct val="150000"/>
              </a:lnSpc>
              <a:spcBef>
                <a:spcPts val="0"/>
              </a:spcBef>
              <a:spcAft>
                <a:spcPts val="1200"/>
              </a:spcAft>
              <a:buFont typeface="Arial" panose="020B0604020202020204" pitchFamily="34" charset="0"/>
              <a:buChar char="•"/>
            </a:pPr>
            <a:r>
              <a:rPr lang="en-US" b="0" i="0" u="none" strike="noStrike" dirty="0">
                <a:solidFill>
                  <a:srgbClr val="1F1F1F"/>
                </a:solidFill>
                <a:effectLst/>
                <a:latin typeface="Inter"/>
              </a:rPr>
              <a:t>It is also used to test the goodness of fit of a distribution of data, whether data series are independent, and for estimating confidences surrounding variance and standard deviation for a random variable from a normal distribution.</a:t>
            </a:r>
          </a:p>
          <a:p>
            <a:pPr rtl="0" fontAlgn="base">
              <a:lnSpc>
                <a:spcPct val="150000"/>
              </a:lnSpc>
              <a:spcBef>
                <a:spcPts val="0"/>
              </a:spcBef>
              <a:spcAft>
                <a:spcPts val="0"/>
              </a:spcAft>
              <a:buFont typeface="Arial" panose="020B0604020202020204" pitchFamily="34" charset="0"/>
              <a:buChar char="•"/>
            </a:pPr>
            <a:r>
              <a:rPr lang="en-US" b="0" i="0" u="none" strike="noStrike" dirty="0">
                <a:solidFill>
                  <a:srgbClr val="1F1F1F"/>
                </a:solidFill>
                <a:effectLst/>
                <a:latin typeface="Inter"/>
              </a:rPr>
              <a:t>Chi-square distribution is a special case of the gamma distribution.</a:t>
            </a:r>
          </a:p>
        </p:txBody>
      </p:sp>
    </p:spTree>
    <p:extLst>
      <p:ext uri="{BB962C8B-B14F-4D97-AF65-F5344CB8AC3E}">
        <p14:creationId xmlns:p14="http://schemas.microsoft.com/office/powerpoint/2010/main" val="29335143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FFFC8BE3-CE87-AD65-C807-0DEDA5ADA65E}"/>
              </a:ext>
            </a:extLst>
          </p:cNvPr>
          <p:cNvPicPr>
            <a:picLocks noGrp="1" noChangeAspect="1"/>
          </p:cNvPicPr>
          <p:nvPr>
            <p:ph type="pic" idx="1"/>
          </p:nvPr>
        </p:nvPicPr>
        <p:blipFill>
          <a:blip r:embed="rId2"/>
          <a:srcRect t="9765" b="9765"/>
          <a:stretch/>
        </p:blipFill>
        <p:spPr>
          <a:xfrm>
            <a:off x="1" y="0"/>
            <a:ext cx="12192000" cy="5736565"/>
          </a:xfrm>
        </p:spPr>
      </p:pic>
      <p:sp>
        <p:nvSpPr>
          <p:cNvPr id="2" name="Title 1">
            <a:extLst>
              <a:ext uri="{FF2B5EF4-FFF2-40B4-BE49-F238E27FC236}">
                <a16:creationId xmlns:a16="http://schemas.microsoft.com/office/drawing/2014/main" id="{0894D8C4-41F3-9518-5EC4-A85558F90534}"/>
              </a:ext>
            </a:extLst>
          </p:cNvPr>
          <p:cNvSpPr>
            <a:spLocks noGrp="1"/>
          </p:cNvSpPr>
          <p:nvPr>
            <p:ph type="title"/>
          </p:nvPr>
        </p:nvSpPr>
        <p:spPr>
          <a:xfrm>
            <a:off x="1039177" y="5898775"/>
            <a:ext cx="10113645" cy="648315"/>
          </a:xfrm>
        </p:spPr>
        <p:txBody>
          <a:bodyPr/>
          <a:lstStyle/>
          <a:p>
            <a:pPr algn="ctr"/>
            <a:r>
              <a:rPr lang="en-US" dirty="0"/>
              <a:t>Output 2: Output of Code 2</a:t>
            </a:r>
            <a:endParaRPr lang="en-IN" dirty="0"/>
          </a:p>
        </p:txBody>
      </p:sp>
    </p:spTree>
    <p:extLst>
      <p:ext uri="{BB962C8B-B14F-4D97-AF65-F5344CB8AC3E}">
        <p14:creationId xmlns:p14="http://schemas.microsoft.com/office/powerpoint/2010/main" val="1854134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76832C-149E-DD19-6494-CE85A9A63350}"/>
              </a:ext>
            </a:extLst>
          </p:cNvPr>
          <p:cNvSpPr>
            <a:spLocks noGrp="1"/>
          </p:cNvSpPr>
          <p:nvPr>
            <p:ph type="title"/>
          </p:nvPr>
        </p:nvSpPr>
        <p:spPr/>
        <p:txBody>
          <a:bodyPr/>
          <a:lstStyle/>
          <a:p>
            <a:r>
              <a:rPr lang="en-US" dirty="0"/>
              <a:t>References</a:t>
            </a:r>
            <a:endParaRPr lang="en-IN" dirty="0"/>
          </a:p>
        </p:txBody>
      </p:sp>
      <p:sp>
        <p:nvSpPr>
          <p:cNvPr id="6" name="Content Placeholder 5">
            <a:extLst>
              <a:ext uri="{FF2B5EF4-FFF2-40B4-BE49-F238E27FC236}">
                <a16:creationId xmlns:a16="http://schemas.microsoft.com/office/drawing/2014/main" id="{E7453046-6D7B-FBC1-7F4E-686316CABC90}"/>
              </a:ext>
            </a:extLst>
          </p:cNvPr>
          <p:cNvSpPr>
            <a:spLocks noGrp="1"/>
          </p:cNvSpPr>
          <p:nvPr>
            <p:ph idx="1"/>
          </p:nvPr>
        </p:nvSpPr>
        <p:spPr/>
        <p:txBody>
          <a:bodyPr anchor="ct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YouTube: </a:t>
            </a:r>
            <a:r>
              <a:rPr lang="en-IN" sz="2400" dirty="0">
                <a:latin typeface="Times New Roman" panose="02020603050405020304" pitchFamily="18" charset="0"/>
                <a:cs typeface="Times New Roman" panose="02020603050405020304" pitchFamily="18" charset="0"/>
                <a:hlinkClick r:id="rId2"/>
              </a:rPr>
              <a:t>https://www.youtube.com/</a:t>
            </a:r>
            <a:r>
              <a:rPr lang="en-US" sz="2400"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NITC Statistics Study Material</a:t>
            </a:r>
          </a:p>
          <a:p>
            <a:endParaRPr lang="en-IN" dirty="0"/>
          </a:p>
        </p:txBody>
      </p:sp>
    </p:spTree>
    <p:extLst>
      <p:ext uri="{BB962C8B-B14F-4D97-AF65-F5344CB8AC3E}">
        <p14:creationId xmlns:p14="http://schemas.microsoft.com/office/powerpoint/2010/main" val="1494547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76832C-149E-DD19-6494-CE85A9A63350}"/>
              </a:ext>
            </a:extLst>
          </p:cNvPr>
          <p:cNvSpPr>
            <a:spLocks noGrp="1"/>
          </p:cNvSpPr>
          <p:nvPr>
            <p:ph type="title"/>
          </p:nvPr>
        </p:nvSpPr>
        <p:spPr/>
        <p:txBody>
          <a:bodyPr/>
          <a:lstStyle/>
          <a:p>
            <a:r>
              <a:rPr lang="en-US" dirty="0"/>
              <a:t>Team</a:t>
            </a:r>
            <a:endParaRPr lang="en-IN" dirty="0"/>
          </a:p>
        </p:txBody>
      </p:sp>
      <p:sp>
        <p:nvSpPr>
          <p:cNvPr id="6" name="Content Placeholder 5">
            <a:extLst>
              <a:ext uri="{FF2B5EF4-FFF2-40B4-BE49-F238E27FC236}">
                <a16:creationId xmlns:a16="http://schemas.microsoft.com/office/drawing/2014/main" id="{E7453046-6D7B-FBC1-7F4E-686316CABC90}"/>
              </a:ext>
            </a:extLst>
          </p:cNvPr>
          <p:cNvSpPr>
            <a:spLocks noGrp="1"/>
          </p:cNvSpPr>
          <p:nvPr>
            <p:ph idx="1"/>
          </p:nvPr>
        </p:nvSpPr>
        <p:spPr/>
        <p:txBody>
          <a:bodyPr anchor="ct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Prakash Singh(M210677CA)</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Debayan Ghosh(M210656CA)</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Prashant</a:t>
            </a:r>
            <a:r>
              <a:rPr lang="en-US" sz="2400">
                <a:latin typeface="Times New Roman" panose="02020603050405020304" pitchFamily="18" charset="0"/>
                <a:cs typeface="Times New Roman" panose="02020603050405020304" pitchFamily="18" charset="0"/>
              </a:rPr>
              <a:t>(M210704CA</a:t>
            </a:r>
            <a:r>
              <a:rPr lang="en-US" sz="2400" dirty="0">
                <a:latin typeface="Times New Roman" panose="02020603050405020304" pitchFamily="18" charset="0"/>
                <a:cs typeface="Times New Roman" panose="02020603050405020304" pitchFamily="18" charset="0"/>
              </a:rPr>
              <a:t>)</a:t>
            </a:r>
          </a:p>
          <a:p>
            <a:pPr marL="0" indent="0">
              <a:buNone/>
            </a:pPr>
            <a:endParaRPr lang="en-IN" dirty="0"/>
          </a:p>
        </p:txBody>
      </p:sp>
    </p:spTree>
    <p:extLst>
      <p:ext uri="{BB962C8B-B14F-4D97-AF65-F5344CB8AC3E}">
        <p14:creationId xmlns:p14="http://schemas.microsoft.com/office/powerpoint/2010/main" val="503920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749290-CC7F-7A0B-1B05-BCA049E85B8E}"/>
              </a:ext>
            </a:extLst>
          </p:cNvPr>
          <p:cNvSpPr>
            <a:spLocks noGrp="1"/>
          </p:cNvSpPr>
          <p:nvPr>
            <p:ph type="ctrTitle"/>
          </p:nvPr>
        </p:nvSpPr>
        <p:spPr/>
        <p:txBody>
          <a:bodyPr/>
          <a:lstStyle/>
          <a:p>
            <a:pPr algn="r"/>
            <a:r>
              <a:rPr lang="en-US" dirty="0"/>
              <a:t>The End</a:t>
            </a:r>
            <a:endParaRPr lang="en-IN" dirty="0"/>
          </a:p>
        </p:txBody>
      </p:sp>
    </p:spTree>
    <p:extLst>
      <p:ext uri="{BB962C8B-B14F-4D97-AF65-F5344CB8AC3E}">
        <p14:creationId xmlns:p14="http://schemas.microsoft.com/office/powerpoint/2010/main" val="1706502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69C92-D917-5714-1513-F71958C789F8}"/>
              </a:ext>
            </a:extLst>
          </p:cNvPr>
          <p:cNvSpPr>
            <a:spLocks noGrp="1"/>
          </p:cNvSpPr>
          <p:nvPr>
            <p:ph type="title"/>
          </p:nvPr>
        </p:nvSpPr>
        <p:spPr/>
        <p:txBody>
          <a:bodyPr>
            <a:normAutofit/>
          </a:bodyPr>
          <a:lstStyle/>
          <a:p>
            <a:r>
              <a:rPr lang="en-US" sz="4000" b="1" dirty="0"/>
              <a:t>Chi-Square distribution Statistics</a:t>
            </a:r>
            <a:endParaRPr lang="en-GB" sz="4000" b="1" dirty="0"/>
          </a:p>
        </p:txBody>
      </p:sp>
      <p:pic>
        <p:nvPicPr>
          <p:cNvPr id="5" name="Content Placeholder 4">
            <a:extLst>
              <a:ext uri="{FF2B5EF4-FFF2-40B4-BE49-F238E27FC236}">
                <a16:creationId xmlns:a16="http://schemas.microsoft.com/office/drawing/2014/main" id="{D2018542-580A-5436-628C-E60B55964301}"/>
              </a:ext>
            </a:extLst>
          </p:cNvPr>
          <p:cNvPicPr>
            <a:picLocks noGrp="1" noChangeAspect="1"/>
          </p:cNvPicPr>
          <p:nvPr>
            <p:ph idx="1"/>
          </p:nvPr>
        </p:nvPicPr>
        <p:blipFill>
          <a:blip r:embed="rId2"/>
          <a:stretch>
            <a:fillRect/>
          </a:stretch>
        </p:blipFill>
        <p:spPr>
          <a:xfrm>
            <a:off x="2778161" y="1949790"/>
            <a:ext cx="6949519" cy="4427802"/>
          </a:xfrm>
        </p:spPr>
      </p:pic>
    </p:spTree>
    <p:extLst>
      <p:ext uri="{BB962C8B-B14F-4D97-AF65-F5344CB8AC3E}">
        <p14:creationId xmlns:p14="http://schemas.microsoft.com/office/powerpoint/2010/main" val="2824727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2772-90B7-DD03-2A5B-B62AECA3080F}"/>
              </a:ext>
            </a:extLst>
          </p:cNvPr>
          <p:cNvSpPr>
            <a:spLocks noGrp="1"/>
          </p:cNvSpPr>
          <p:nvPr>
            <p:ph type="title"/>
          </p:nvPr>
        </p:nvSpPr>
        <p:spPr/>
        <p:txBody>
          <a:bodyPr>
            <a:normAutofit/>
          </a:bodyPr>
          <a:lstStyle/>
          <a:p>
            <a:r>
              <a:rPr lang="en-US" sz="4000" b="1" dirty="0"/>
              <a:t>Chi-Square table</a:t>
            </a:r>
            <a:endParaRPr lang="en-GB" sz="4000" b="1" dirty="0"/>
          </a:p>
        </p:txBody>
      </p:sp>
      <p:pic>
        <p:nvPicPr>
          <p:cNvPr id="5" name="Content Placeholder 4">
            <a:extLst>
              <a:ext uri="{FF2B5EF4-FFF2-40B4-BE49-F238E27FC236}">
                <a16:creationId xmlns:a16="http://schemas.microsoft.com/office/drawing/2014/main" id="{9DED3C77-1941-BFF7-FF0B-FFD2E496D20E}"/>
              </a:ext>
            </a:extLst>
          </p:cNvPr>
          <p:cNvPicPr>
            <a:picLocks noGrp="1" noChangeAspect="1"/>
          </p:cNvPicPr>
          <p:nvPr>
            <p:ph idx="1"/>
          </p:nvPr>
        </p:nvPicPr>
        <p:blipFill>
          <a:blip r:embed="rId2"/>
          <a:stretch>
            <a:fillRect/>
          </a:stretch>
        </p:blipFill>
        <p:spPr>
          <a:xfrm>
            <a:off x="2176922" y="1930916"/>
            <a:ext cx="7359702" cy="4434017"/>
          </a:xfrm>
        </p:spPr>
      </p:pic>
    </p:spTree>
    <p:extLst>
      <p:ext uri="{BB962C8B-B14F-4D97-AF65-F5344CB8AC3E}">
        <p14:creationId xmlns:p14="http://schemas.microsoft.com/office/powerpoint/2010/main" val="2710697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CE05F-4CDB-95D4-3602-F644B7B71EFA}"/>
              </a:ext>
            </a:extLst>
          </p:cNvPr>
          <p:cNvSpPr>
            <a:spLocks noGrp="1"/>
          </p:cNvSpPr>
          <p:nvPr>
            <p:ph type="title"/>
          </p:nvPr>
        </p:nvSpPr>
        <p:spPr/>
        <p:txBody>
          <a:bodyPr>
            <a:normAutofit/>
          </a:bodyPr>
          <a:lstStyle/>
          <a:p>
            <a:r>
              <a:rPr lang="en-US" sz="4000" b="1" dirty="0"/>
              <a:t>Chi-Square goodness of fit test</a:t>
            </a:r>
            <a:endParaRPr lang="en-GB" sz="4000" b="1" dirty="0"/>
          </a:p>
        </p:txBody>
      </p:sp>
      <p:sp>
        <p:nvSpPr>
          <p:cNvPr id="3" name="Content Placeholder 2">
            <a:extLst>
              <a:ext uri="{FF2B5EF4-FFF2-40B4-BE49-F238E27FC236}">
                <a16:creationId xmlns:a16="http://schemas.microsoft.com/office/drawing/2014/main" id="{3F41839F-CCE9-49EB-670B-F784B1D0357C}"/>
              </a:ext>
            </a:extLst>
          </p:cNvPr>
          <p:cNvSpPr>
            <a:spLocks noGrp="1"/>
          </p:cNvSpPr>
          <p:nvPr>
            <p:ph idx="1"/>
          </p:nvPr>
        </p:nvSpPr>
        <p:spPr/>
        <p:txBody>
          <a:bodyPr>
            <a:normAutofit lnSpcReduction="10000"/>
          </a:bodyPr>
          <a:lstStyle/>
          <a:p>
            <a:pPr marL="457200" indent="-457200">
              <a:lnSpc>
                <a:spcPct val="150000"/>
              </a:lnSpc>
              <a:buFont typeface="+mj-lt"/>
              <a:buAutoNum type="arabicPeriod"/>
            </a:pPr>
            <a:r>
              <a:rPr lang="en-US" dirty="0">
                <a:solidFill>
                  <a:schemeClr val="tx1"/>
                </a:solidFill>
                <a:latin typeface="Inter"/>
              </a:rPr>
              <a:t> Define the hypothesis.</a:t>
            </a:r>
          </a:p>
          <a:p>
            <a:pPr marL="457200" indent="-457200">
              <a:lnSpc>
                <a:spcPct val="150000"/>
              </a:lnSpc>
              <a:buFont typeface="+mj-lt"/>
              <a:buAutoNum type="arabicPeriod"/>
            </a:pPr>
            <a:r>
              <a:rPr lang="en-US" dirty="0">
                <a:solidFill>
                  <a:schemeClr val="tx1"/>
                </a:solidFill>
                <a:latin typeface="Inter"/>
              </a:rPr>
              <a:t>Calculate the Chi-square test statistic – </a:t>
            </a:r>
          </a:p>
          <a:p>
            <a:pPr marL="457200" indent="-457200">
              <a:lnSpc>
                <a:spcPct val="150000"/>
              </a:lnSpc>
              <a:buFont typeface="+mj-lt"/>
              <a:buAutoNum type="arabicPeriod"/>
            </a:pPr>
            <a:r>
              <a:rPr lang="en-US" dirty="0">
                <a:solidFill>
                  <a:schemeClr val="tx1"/>
                </a:solidFill>
                <a:latin typeface="Inter"/>
              </a:rPr>
              <a:t> Find the degrees of freedom(</a:t>
            </a:r>
            <a:r>
              <a:rPr lang="en-US" i="1" dirty="0">
                <a:solidFill>
                  <a:schemeClr val="tx1"/>
                </a:solidFill>
                <a:latin typeface="Inter"/>
              </a:rPr>
              <a:t>df</a:t>
            </a:r>
            <a:r>
              <a:rPr lang="en-US" dirty="0">
                <a:solidFill>
                  <a:schemeClr val="tx1"/>
                </a:solidFill>
                <a:latin typeface="Inter"/>
              </a:rPr>
              <a:t>) - </a:t>
            </a:r>
            <a:r>
              <a:rPr lang="en-US" b="0" i="0" dirty="0">
                <a:solidFill>
                  <a:schemeClr val="tx1"/>
                </a:solidFill>
                <a:effectLst/>
                <a:latin typeface="Inter"/>
              </a:rPr>
              <a:t>For chi-square goodness of fit tests, the </a:t>
            </a:r>
            <a:r>
              <a:rPr lang="en-US" b="0" i="1" dirty="0">
                <a:solidFill>
                  <a:schemeClr val="tx1"/>
                </a:solidFill>
                <a:effectLst/>
                <a:latin typeface="Inter"/>
              </a:rPr>
              <a:t>df </a:t>
            </a:r>
            <a:r>
              <a:rPr lang="en-US" b="0" i="0" dirty="0">
                <a:solidFill>
                  <a:schemeClr val="tx1"/>
                </a:solidFill>
                <a:effectLst/>
                <a:latin typeface="Inter"/>
              </a:rPr>
              <a:t>is the number of groups minus one.</a:t>
            </a:r>
          </a:p>
          <a:p>
            <a:pPr marL="457200" indent="-457200">
              <a:lnSpc>
                <a:spcPct val="150000"/>
              </a:lnSpc>
              <a:buFont typeface="+mj-lt"/>
              <a:buAutoNum type="arabicPeriod"/>
            </a:pPr>
            <a:r>
              <a:rPr lang="en-US" b="0" i="0" dirty="0">
                <a:solidFill>
                  <a:schemeClr val="tx1"/>
                </a:solidFill>
                <a:effectLst/>
                <a:latin typeface="Inter"/>
              </a:rPr>
              <a:t>Find Critical Chi-square value from the Chi-Square table using df and significance level.</a:t>
            </a:r>
          </a:p>
          <a:p>
            <a:pPr marL="457200" indent="-457200">
              <a:lnSpc>
                <a:spcPct val="150000"/>
              </a:lnSpc>
              <a:buFont typeface="+mj-lt"/>
              <a:buAutoNum type="arabicPeriod"/>
            </a:pPr>
            <a:r>
              <a:rPr lang="en-US" dirty="0">
                <a:solidFill>
                  <a:schemeClr val="tx1"/>
                </a:solidFill>
                <a:latin typeface="Inter"/>
              </a:rPr>
              <a:t>Compare the chi-square value to the critical value i.e., if the Chi-square statistic value is greater, reject the null hypothesis, otherwise accept the null hypothesis.</a:t>
            </a:r>
            <a:endParaRPr lang="en-US" b="0" i="0" dirty="0">
              <a:solidFill>
                <a:schemeClr val="tx1"/>
              </a:solidFill>
              <a:effectLst/>
              <a:latin typeface="Inter"/>
            </a:endParaRPr>
          </a:p>
          <a:p>
            <a:pPr marL="457200" indent="-457200">
              <a:lnSpc>
                <a:spcPct val="150000"/>
              </a:lnSpc>
              <a:buFont typeface="+mj-lt"/>
              <a:buAutoNum type="arabicPeriod"/>
            </a:pPr>
            <a:endParaRPr lang="en-GB" dirty="0">
              <a:solidFill>
                <a:schemeClr val="tx1"/>
              </a:solidFill>
              <a:latin typeface="Inter"/>
            </a:endParaRPr>
          </a:p>
        </p:txBody>
      </p:sp>
      <p:pic>
        <p:nvPicPr>
          <p:cNvPr id="5" name="Picture 4">
            <a:extLst>
              <a:ext uri="{FF2B5EF4-FFF2-40B4-BE49-F238E27FC236}">
                <a16:creationId xmlns:a16="http://schemas.microsoft.com/office/drawing/2014/main" id="{D969C83E-90FB-1338-BDBD-1B0D621900CA}"/>
              </a:ext>
            </a:extLst>
          </p:cNvPr>
          <p:cNvPicPr>
            <a:picLocks noChangeAspect="1"/>
          </p:cNvPicPr>
          <p:nvPr/>
        </p:nvPicPr>
        <p:blipFill>
          <a:blip r:embed="rId2"/>
          <a:stretch>
            <a:fillRect/>
          </a:stretch>
        </p:blipFill>
        <p:spPr>
          <a:xfrm>
            <a:off x="8301836" y="2402056"/>
            <a:ext cx="2169670" cy="1026944"/>
          </a:xfrm>
          <a:prstGeom prst="rect">
            <a:avLst/>
          </a:prstGeom>
        </p:spPr>
      </p:pic>
    </p:spTree>
    <p:extLst>
      <p:ext uri="{BB962C8B-B14F-4D97-AF65-F5344CB8AC3E}">
        <p14:creationId xmlns:p14="http://schemas.microsoft.com/office/powerpoint/2010/main" val="241237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7E73F-7C9C-ADD7-1135-F8B1ED411B42}"/>
              </a:ext>
            </a:extLst>
          </p:cNvPr>
          <p:cNvSpPr>
            <a:spLocks noGrp="1"/>
          </p:cNvSpPr>
          <p:nvPr>
            <p:ph type="title"/>
          </p:nvPr>
        </p:nvSpPr>
        <p:spPr/>
        <p:txBody>
          <a:bodyPr>
            <a:normAutofit/>
          </a:bodyPr>
          <a:lstStyle/>
          <a:p>
            <a:r>
              <a:rPr lang="en-US" sz="3200" b="1" dirty="0"/>
              <a:t>When to use chi-square goodness of fit test</a:t>
            </a:r>
            <a:endParaRPr lang="en-GB" sz="3200" b="1" dirty="0"/>
          </a:p>
        </p:txBody>
      </p:sp>
      <p:sp>
        <p:nvSpPr>
          <p:cNvPr id="3" name="Content Placeholder 2">
            <a:extLst>
              <a:ext uri="{FF2B5EF4-FFF2-40B4-BE49-F238E27FC236}">
                <a16:creationId xmlns:a16="http://schemas.microsoft.com/office/drawing/2014/main" id="{F21644FF-0F26-3830-26C5-1447AD07CCEF}"/>
              </a:ext>
            </a:extLst>
          </p:cNvPr>
          <p:cNvSpPr>
            <a:spLocks noGrp="1"/>
          </p:cNvSpPr>
          <p:nvPr>
            <p:ph idx="1"/>
          </p:nvPr>
        </p:nvSpPr>
        <p:spPr>
          <a:xfrm>
            <a:off x="1097280" y="2122126"/>
            <a:ext cx="10701729" cy="4153350"/>
          </a:xfrm>
        </p:spPr>
        <p:txBody>
          <a:bodyPr/>
          <a:lstStyle/>
          <a:p>
            <a:pPr algn="l"/>
            <a:r>
              <a:rPr lang="en-US" sz="2000" b="0" i="0" dirty="0">
                <a:solidFill>
                  <a:schemeClr val="tx1"/>
                </a:solidFill>
                <a:effectLst/>
                <a:latin typeface="Inter"/>
              </a:rPr>
              <a:t>The following conditions are necessary if you want to perform a chi-square goodness of fit test:</a:t>
            </a:r>
          </a:p>
          <a:p>
            <a:pPr>
              <a:buFont typeface="Arial" panose="020B0604020202020204" pitchFamily="34" charset="0"/>
              <a:buChar char="•"/>
            </a:pPr>
            <a:r>
              <a:rPr lang="en-US" sz="1800" b="0" i="0">
                <a:solidFill>
                  <a:schemeClr val="tx1"/>
                </a:solidFill>
                <a:effectLst/>
                <a:latin typeface="Inter"/>
              </a:rPr>
              <a:t>The </a:t>
            </a:r>
            <a:r>
              <a:rPr lang="en-US" sz="1800" b="1" i="0" dirty="0">
                <a:solidFill>
                  <a:schemeClr val="tx1"/>
                </a:solidFill>
                <a:effectLst/>
                <a:latin typeface="Inter"/>
              </a:rPr>
              <a:t>sample was randomly selected</a:t>
            </a:r>
            <a:r>
              <a:rPr lang="en-US" sz="1800" b="0" i="0" dirty="0">
                <a:solidFill>
                  <a:schemeClr val="tx1"/>
                </a:solidFill>
                <a:effectLst/>
                <a:latin typeface="Inter"/>
              </a:rPr>
              <a:t> from the population.</a:t>
            </a:r>
          </a:p>
          <a:p>
            <a:pPr>
              <a:buFont typeface="Arial" panose="020B0604020202020204" pitchFamily="34" charset="0"/>
              <a:buChar char="•"/>
            </a:pPr>
            <a:r>
              <a:rPr lang="en-US" sz="1800" b="0" i="0" dirty="0">
                <a:solidFill>
                  <a:schemeClr val="tx1"/>
                </a:solidFill>
                <a:effectLst/>
                <a:latin typeface="Inter"/>
              </a:rPr>
              <a:t>There are a </a:t>
            </a:r>
            <a:r>
              <a:rPr lang="en-US" sz="1800" b="1" i="0" dirty="0">
                <a:solidFill>
                  <a:schemeClr val="tx1"/>
                </a:solidFill>
                <a:effectLst/>
                <a:latin typeface="Inter"/>
              </a:rPr>
              <a:t>minimum of five observations expected </a:t>
            </a:r>
            <a:r>
              <a:rPr lang="en-US" sz="1800" b="0" i="0" dirty="0">
                <a:solidFill>
                  <a:schemeClr val="tx1"/>
                </a:solidFill>
                <a:effectLst/>
                <a:latin typeface="Inter"/>
              </a:rPr>
              <a:t>in each group.</a:t>
            </a:r>
          </a:p>
          <a:p>
            <a:endParaRPr lang="en-GB" dirty="0">
              <a:solidFill>
                <a:schemeClr val="tx1"/>
              </a:solidFill>
            </a:endParaRPr>
          </a:p>
        </p:txBody>
      </p:sp>
    </p:spTree>
    <p:extLst>
      <p:ext uri="{BB962C8B-B14F-4D97-AF65-F5344CB8AC3E}">
        <p14:creationId xmlns:p14="http://schemas.microsoft.com/office/powerpoint/2010/main" val="4206630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1:</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p:txBody>
          <a:bodyPr/>
          <a:lstStyle/>
          <a:p>
            <a:r>
              <a:rPr lang="en-US" sz="2800" dirty="0">
                <a:solidFill>
                  <a:srgbClr val="000000"/>
                </a:solidFill>
                <a:latin typeface="Bookman Old Style" panose="02050604050505020204" pitchFamily="18" charset="0"/>
              </a:rPr>
              <a:t>Problem Statement</a:t>
            </a:r>
            <a:endParaRPr lang="en-US" sz="2800" b="0" i="0" dirty="0">
              <a:solidFill>
                <a:srgbClr val="000000"/>
              </a:solidFill>
              <a:effectLst/>
              <a:latin typeface="Bookman Old Style" panose="02050604050505020204" pitchFamily="18" charset="0"/>
            </a:endParaRPr>
          </a:p>
          <a:p>
            <a:r>
              <a:rPr lang="en-US" sz="2000" b="0" i="0" dirty="0">
                <a:solidFill>
                  <a:srgbClr val="000000"/>
                </a:solidFill>
                <a:effectLst/>
                <a:latin typeface="Times New Roman" panose="02020603050405020304" pitchFamily="18" charset="0"/>
                <a:cs typeface="Times New Roman" panose="02020603050405020304" pitchFamily="18" charset="0"/>
              </a:rPr>
              <a:t>A die was thrown 600 times and the following frequencies were observed</a:t>
            </a:r>
          </a:p>
          <a:p>
            <a:endParaRPr lang="en-US" sz="2000" b="0" i="0" dirty="0">
              <a:solidFill>
                <a:srgbClr val="000000"/>
              </a:solidFill>
              <a:effectLst/>
              <a:latin typeface="Times New Roman" panose="02020603050405020304" pitchFamily="18" charset="0"/>
              <a:cs typeface="Times New Roman" panose="02020603050405020304" pitchFamily="18" charset="0"/>
            </a:endParaRPr>
          </a:p>
          <a:p>
            <a:endParaRPr lang="en-US" sz="2000" b="0" i="0" dirty="0">
              <a:solidFill>
                <a:srgbClr val="000000"/>
              </a:solidFill>
              <a:effectLst/>
              <a:latin typeface="Times New Roman" panose="02020603050405020304" pitchFamily="18" charset="0"/>
              <a:cs typeface="Times New Roman" panose="02020603050405020304" pitchFamily="18" charset="0"/>
            </a:endParaRPr>
          </a:p>
          <a:p>
            <a:endParaRPr lang="en-US" sz="2000" b="0" i="0" dirty="0">
              <a:solidFill>
                <a:srgbClr val="000000"/>
              </a:solidFill>
              <a:effectLst/>
              <a:latin typeface="Times New Roman" panose="02020603050405020304" pitchFamily="18" charset="0"/>
              <a:cs typeface="Times New Roman" panose="02020603050405020304" pitchFamily="18" charset="0"/>
            </a:endParaRPr>
          </a:p>
          <a:p>
            <a:r>
              <a:rPr lang="en-US" sz="2000" b="0" i="0" dirty="0">
                <a:solidFill>
                  <a:srgbClr val="000000"/>
                </a:solidFill>
                <a:effectLst/>
                <a:latin typeface="Times New Roman" panose="02020603050405020304" pitchFamily="18" charset="0"/>
                <a:cs typeface="Times New Roman" panose="02020603050405020304" pitchFamily="18" charset="0"/>
              </a:rPr>
              <a:t>Test the hypothesis that the die is unbiased.</a:t>
            </a:r>
          </a:p>
          <a:p>
            <a:endParaRPr lang="en-IN" dirty="0"/>
          </a:p>
        </p:txBody>
      </p:sp>
      <p:graphicFrame>
        <p:nvGraphicFramePr>
          <p:cNvPr id="6" name="Table 5">
            <a:extLst>
              <a:ext uri="{FF2B5EF4-FFF2-40B4-BE49-F238E27FC236}">
                <a16:creationId xmlns:a16="http://schemas.microsoft.com/office/drawing/2014/main" id="{7E5896E8-A7B3-F1CA-49B5-6FC17823F429}"/>
              </a:ext>
            </a:extLst>
          </p:cNvPr>
          <p:cNvGraphicFramePr>
            <a:graphicFrameLocks noGrp="1"/>
          </p:cNvGraphicFramePr>
          <p:nvPr>
            <p:extLst>
              <p:ext uri="{D42A27DB-BD31-4B8C-83A1-F6EECF244321}">
                <p14:modId xmlns:p14="http://schemas.microsoft.com/office/powerpoint/2010/main" val="226297448"/>
              </p:ext>
            </p:extLst>
          </p:nvPr>
        </p:nvGraphicFramePr>
        <p:xfrm>
          <a:off x="2062479" y="3429000"/>
          <a:ext cx="8128001" cy="942480"/>
        </p:xfrm>
        <a:graphic>
          <a:graphicData uri="http://schemas.openxmlformats.org/drawingml/2006/table">
            <a:tbl>
              <a:tblPr firstCol="1">
                <a:tableStyleId>{7DF18680-E054-41AD-8BC1-D1AEF772440D}</a:tableStyleId>
              </a:tblPr>
              <a:tblGrid>
                <a:gridCol w="1403872">
                  <a:extLst>
                    <a:ext uri="{9D8B030D-6E8A-4147-A177-3AD203B41FA5}">
                      <a16:colId xmlns:a16="http://schemas.microsoft.com/office/drawing/2014/main" val="740490120"/>
                    </a:ext>
                  </a:extLst>
                </a:gridCol>
                <a:gridCol w="918414">
                  <a:extLst>
                    <a:ext uri="{9D8B030D-6E8A-4147-A177-3AD203B41FA5}">
                      <a16:colId xmlns:a16="http://schemas.microsoft.com/office/drawing/2014/main" val="593338042"/>
                    </a:ext>
                  </a:extLst>
                </a:gridCol>
                <a:gridCol w="1161143">
                  <a:extLst>
                    <a:ext uri="{9D8B030D-6E8A-4147-A177-3AD203B41FA5}">
                      <a16:colId xmlns:a16="http://schemas.microsoft.com/office/drawing/2014/main" val="3994513139"/>
                    </a:ext>
                  </a:extLst>
                </a:gridCol>
                <a:gridCol w="1161143">
                  <a:extLst>
                    <a:ext uri="{9D8B030D-6E8A-4147-A177-3AD203B41FA5}">
                      <a16:colId xmlns:a16="http://schemas.microsoft.com/office/drawing/2014/main" val="3076324828"/>
                    </a:ext>
                  </a:extLst>
                </a:gridCol>
                <a:gridCol w="1161143">
                  <a:extLst>
                    <a:ext uri="{9D8B030D-6E8A-4147-A177-3AD203B41FA5}">
                      <a16:colId xmlns:a16="http://schemas.microsoft.com/office/drawing/2014/main" val="2632498491"/>
                    </a:ext>
                  </a:extLst>
                </a:gridCol>
                <a:gridCol w="1161143">
                  <a:extLst>
                    <a:ext uri="{9D8B030D-6E8A-4147-A177-3AD203B41FA5}">
                      <a16:colId xmlns:a16="http://schemas.microsoft.com/office/drawing/2014/main" val="1764884225"/>
                    </a:ext>
                  </a:extLst>
                </a:gridCol>
                <a:gridCol w="1161143">
                  <a:extLst>
                    <a:ext uri="{9D8B030D-6E8A-4147-A177-3AD203B41FA5}">
                      <a16:colId xmlns:a16="http://schemas.microsoft.com/office/drawing/2014/main" val="1624257065"/>
                    </a:ext>
                  </a:extLst>
                </a:gridCol>
              </a:tblGrid>
              <a:tr h="471240">
                <a:tc>
                  <a:txBody>
                    <a:bodyPr/>
                    <a:lstStyle/>
                    <a:p>
                      <a:r>
                        <a:rPr lang="en-US" sz="2000" b="0" i="0" dirty="0">
                          <a:solidFill>
                            <a:srgbClr val="000000"/>
                          </a:solidFill>
                          <a:effectLst/>
                          <a:latin typeface="Times New Roman" panose="02020603050405020304" pitchFamily="18" charset="0"/>
                          <a:cs typeface="Times New Roman" panose="02020603050405020304" pitchFamily="18" charset="0"/>
                        </a:rPr>
                        <a:t>Face</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2</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4</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6</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8275025"/>
                  </a:ext>
                </a:extLst>
              </a:tr>
              <a:tr h="471240">
                <a:tc>
                  <a:txBody>
                    <a:bodyPr/>
                    <a:lstStyle/>
                    <a:p>
                      <a:r>
                        <a:rPr lang="en-US" sz="2000" b="0" i="0" dirty="0">
                          <a:solidFill>
                            <a:srgbClr val="000000"/>
                          </a:solidFill>
                          <a:effectLst/>
                          <a:latin typeface="Times New Roman" panose="02020603050405020304" pitchFamily="18" charset="0"/>
                          <a:cs typeface="Times New Roman" panose="02020603050405020304" pitchFamily="18" charset="0"/>
                        </a:rPr>
                        <a:t>Frequency </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97</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99</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97</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105</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101</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latin typeface="Times New Roman" panose="02020603050405020304" pitchFamily="18" charset="0"/>
                          <a:cs typeface="Times New Roman" panose="02020603050405020304" pitchFamily="18" charset="0"/>
                        </a:rPr>
                        <a:t>101</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4379032"/>
                  </a:ext>
                </a:extLst>
              </a:tr>
            </a:tbl>
          </a:graphicData>
        </a:graphic>
      </p:graphicFrame>
    </p:spTree>
    <p:extLst>
      <p:ext uri="{BB962C8B-B14F-4D97-AF65-F5344CB8AC3E}">
        <p14:creationId xmlns:p14="http://schemas.microsoft.com/office/powerpoint/2010/main" val="454215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95617A-A6CE-0272-2BB3-05E89EE077F9}"/>
              </a:ext>
            </a:extLst>
          </p:cNvPr>
          <p:cNvSpPr>
            <a:spLocks noGrp="1"/>
          </p:cNvSpPr>
          <p:nvPr>
            <p:ph type="title"/>
          </p:nvPr>
        </p:nvSpPr>
        <p:spPr>
          <a:xfrm>
            <a:off x="1097280" y="988908"/>
            <a:ext cx="10058400" cy="748452"/>
          </a:xfrm>
        </p:spPr>
        <p:txBody>
          <a:bodyPr/>
          <a:lstStyle/>
          <a:p>
            <a:r>
              <a:rPr lang="en-US" dirty="0"/>
              <a:t>Example 1:</a:t>
            </a:r>
            <a:endParaRPr lang="en-IN" dirty="0"/>
          </a:p>
        </p:txBody>
      </p:sp>
      <p:sp>
        <p:nvSpPr>
          <p:cNvPr id="5" name="Content Placeholder 4">
            <a:extLst>
              <a:ext uri="{FF2B5EF4-FFF2-40B4-BE49-F238E27FC236}">
                <a16:creationId xmlns:a16="http://schemas.microsoft.com/office/drawing/2014/main" id="{8D26E455-2CAE-7F66-3AC5-7F330A35A39E}"/>
              </a:ext>
            </a:extLst>
          </p:cNvPr>
          <p:cNvSpPr>
            <a:spLocks noGrp="1"/>
          </p:cNvSpPr>
          <p:nvPr>
            <p:ph idx="1"/>
          </p:nvPr>
        </p:nvSpPr>
        <p:spPr/>
        <p:txBody>
          <a:bodyPr/>
          <a:lstStyle/>
          <a:p>
            <a:r>
              <a:rPr lang="en-US" sz="2800" dirty="0">
                <a:solidFill>
                  <a:srgbClr val="000000"/>
                </a:solidFill>
                <a:latin typeface="Bookman Old Style" panose="02050604050505020204" pitchFamily="18" charset="0"/>
              </a:rPr>
              <a:t>Solution</a:t>
            </a:r>
          </a:p>
          <a:p>
            <a:pPr>
              <a:lnSpc>
                <a:spcPct val="100000"/>
              </a:lnSpc>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Step1:Define the hypothesis</a:t>
            </a:r>
          </a:p>
          <a:p>
            <a:pPr>
              <a:lnSpc>
                <a:spcPct val="100000"/>
              </a:lnSpc>
              <a:buFont typeface="Wingdings" panose="05000000000000000000" pitchFamily="2" charset="2"/>
              <a:buChar char="Ø"/>
            </a:pPr>
            <a:endParaRPr lang="en-US" sz="2000" dirty="0">
              <a:solidFill>
                <a:srgbClr val="000000"/>
              </a:solidFill>
              <a:latin typeface="Times New Roman" panose="02020603050405020304" pitchFamily="18" charset="0"/>
              <a:cs typeface="Times New Roman" panose="02020603050405020304" pitchFamily="18" charset="0"/>
            </a:endParaRPr>
          </a:p>
          <a:p>
            <a:pPr marL="201168" lvl="1" indent="0">
              <a:buNone/>
            </a:pPr>
            <a:r>
              <a:rPr lang="en-US" sz="2000" dirty="0">
                <a:solidFill>
                  <a:srgbClr val="000000"/>
                </a:solidFill>
                <a:latin typeface="Times New Roman" panose="02020603050405020304" pitchFamily="18" charset="0"/>
                <a:cs typeface="Times New Roman" panose="02020603050405020304" pitchFamily="18" charset="0"/>
              </a:rPr>
              <a:t>Null hypothesis  H0 : die is unbiased</a:t>
            </a:r>
          </a:p>
          <a:p>
            <a:pPr marL="201168" lvl="1" indent="0">
              <a:buNone/>
            </a:pPr>
            <a:r>
              <a:rPr lang="en-US" sz="2000" dirty="0">
                <a:solidFill>
                  <a:srgbClr val="000000"/>
                </a:solidFill>
                <a:latin typeface="Times New Roman" panose="02020603050405020304" pitchFamily="18" charset="0"/>
                <a:cs typeface="Times New Roman" panose="02020603050405020304" pitchFamily="18" charset="0"/>
              </a:rPr>
              <a:t>Alternative hypothesis   H1 : die is biased</a:t>
            </a:r>
          </a:p>
          <a:p>
            <a:pPr>
              <a:lnSpc>
                <a:spcPct val="100000"/>
              </a:lnSpc>
              <a:buFont typeface="Wingdings" panose="05000000000000000000" pitchFamily="2" charset="2"/>
              <a:buChar char="Ø"/>
            </a:pPr>
            <a:endParaRPr lang="en-US" sz="2000" dirty="0">
              <a:solidFill>
                <a:srgbClr val="000000"/>
              </a:solidFill>
              <a:latin typeface="Times New Roman" panose="02020603050405020304" pitchFamily="18" charset="0"/>
              <a:cs typeface="Times New Roman" panose="02020603050405020304" pitchFamily="18" charset="0"/>
            </a:endParaRPr>
          </a:p>
          <a:p>
            <a:pPr>
              <a:lnSpc>
                <a:spcPct val="100000"/>
              </a:lnSpc>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Step 2: Set the Significance Level (alpha) to 0.05</a:t>
            </a:r>
          </a:p>
          <a:p>
            <a:endParaRPr lang="en-US" sz="2800" dirty="0">
              <a:solidFill>
                <a:srgbClr val="000000"/>
              </a:solidFill>
              <a:latin typeface="Bookman Old Style" panose="02050604050505020204" pitchFamily="18" charset="0"/>
            </a:endParaRPr>
          </a:p>
          <a:p>
            <a:endParaRPr lang="en-US" sz="2800" dirty="0">
              <a:solidFill>
                <a:srgbClr val="000000"/>
              </a:solidFill>
              <a:latin typeface="Bookman Old Style" panose="02050604050505020204" pitchFamily="18" charset="0"/>
            </a:endParaRPr>
          </a:p>
          <a:p>
            <a:endParaRPr lang="en-US" sz="2800" b="0" i="0" dirty="0">
              <a:solidFill>
                <a:srgbClr val="000000"/>
              </a:solidFill>
              <a:effectLst/>
              <a:latin typeface="Bookman Old Style" panose="02050604050505020204" pitchFamily="18" charset="0"/>
            </a:endParaRPr>
          </a:p>
          <a:p>
            <a:endParaRPr lang="en-IN" dirty="0"/>
          </a:p>
        </p:txBody>
      </p:sp>
    </p:spTree>
    <p:extLst>
      <p:ext uri="{BB962C8B-B14F-4D97-AF65-F5344CB8AC3E}">
        <p14:creationId xmlns:p14="http://schemas.microsoft.com/office/powerpoint/2010/main" val="3145263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8F53D-AA40-0B1D-C6AE-59C54EF3F53F}"/>
              </a:ext>
            </a:extLst>
          </p:cNvPr>
          <p:cNvSpPr>
            <a:spLocks noGrp="1"/>
          </p:cNvSpPr>
          <p:nvPr>
            <p:ph type="title"/>
          </p:nvPr>
        </p:nvSpPr>
        <p:spPr/>
        <p:txBody>
          <a:bodyPr/>
          <a:lstStyle/>
          <a:p>
            <a:r>
              <a:rPr lang="en-US" dirty="0"/>
              <a:t>Example 1:</a:t>
            </a:r>
            <a:endParaRPr lang="en-IN" dirty="0"/>
          </a:p>
        </p:txBody>
      </p:sp>
      <p:sp>
        <p:nvSpPr>
          <p:cNvPr id="3" name="Content Placeholder 2">
            <a:extLst>
              <a:ext uri="{FF2B5EF4-FFF2-40B4-BE49-F238E27FC236}">
                <a16:creationId xmlns:a16="http://schemas.microsoft.com/office/drawing/2014/main" id="{69019210-B2C1-03CB-1D4B-BBDCFE2DE677}"/>
              </a:ext>
            </a:extLst>
          </p:cNvPr>
          <p:cNvSpPr>
            <a:spLocks noGrp="1"/>
          </p:cNvSpPr>
          <p:nvPr>
            <p:ph idx="1"/>
          </p:nvPr>
        </p:nvSpPr>
        <p:spPr>
          <a:xfrm>
            <a:off x="1097280" y="2026025"/>
            <a:ext cx="10058400" cy="4419600"/>
          </a:xfrm>
        </p:spPr>
        <p:txBody>
          <a:bodyPr>
            <a:normAutofit fontScale="92500" lnSpcReduction="10000"/>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Step 3:Calculate Chi-Square Value</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1700" dirty="0">
                <a:latin typeface="Times New Roman" panose="02020603050405020304" pitchFamily="18" charset="0"/>
                <a:cs typeface="Times New Roman" panose="02020603050405020304" pitchFamily="18" charset="0"/>
              </a:rPr>
              <a:t>Since we have assumed that die is unbiased, for each face we will take expected frequency as total no. of thrown divided by no. of face.</a:t>
            </a:r>
          </a:p>
        </p:txBody>
      </p:sp>
      <p:graphicFrame>
        <p:nvGraphicFramePr>
          <p:cNvPr id="4" name="Table 3">
            <a:extLst>
              <a:ext uri="{FF2B5EF4-FFF2-40B4-BE49-F238E27FC236}">
                <a16:creationId xmlns:a16="http://schemas.microsoft.com/office/drawing/2014/main" id="{4F043DB5-9F54-E885-37B7-6ACA19220607}"/>
              </a:ext>
            </a:extLst>
          </p:cNvPr>
          <p:cNvGraphicFramePr>
            <a:graphicFrameLocks noGrp="1"/>
          </p:cNvGraphicFramePr>
          <p:nvPr>
            <p:extLst>
              <p:ext uri="{D42A27DB-BD31-4B8C-83A1-F6EECF244321}">
                <p14:modId xmlns:p14="http://schemas.microsoft.com/office/powerpoint/2010/main" val="3726669191"/>
              </p:ext>
            </p:extLst>
          </p:nvPr>
        </p:nvGraphicFramePr>
        <p:xfrm>
          <a:off x="2672081" y="2490494"/>
          <a:ext cx="7413213" cy="3169920"/>
        </p:xfrm>
        <a:graphic>
          <a:graphicData uri="http://schemas.openxmlformats.org/drawingml/2006/table">
            <a:tbl>
              <a:tblPr firstRow="1">
                <a:tableStyleId>{7DF18680-E054-41AD-8BC1-D1AEF772440D}</a:tableStyleId>
              </a:tblPr>
              <a:tblGrid>
                <a:gridCol w="2471071">
                  <a:extLst>
                    <a:ext uri="{9D8B030D-6E8A-4147-A177-3AD203B41FA5}">
                      <a16:colId xmlns:a16="http://schemas.microsoft.com/office/drawing/2014/main" val="2422523"/>
                    </a:ext>
                  </a:extLst>
                </a:gridCol>
                <a:gridCol w="2471071">
                  <a:extLst>
                    <a:ext uri="{9D8B030D-6E8A-4147-A177-3AD203B41FA5}">
                      <a16:colId xmlns:a16="http://schemas.microsoft.com/office/drawing/2014/main" val="2226950887"/>
                    </a:ext>
                  </a:extLst>
                </a:gridCol>
                <a:gridCol w="2471071">
                  <a:extLst>
                    <a:ext uri="{9D8B030D-6E8A-4147-A177-3AD203B41FA5}">
                      <a16:colId xmlns:a16="http://schemas.microsoft.com/office/drawing/2014/main" val="651255293"/>
                    </a:ext>
                  </a:extLst>
                </a:gridCol>
              </a:tblGrid>
              <a:tr h="340871">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Observed(O)</a:t>
                      </a:r>
                      <a:endParaRPr lang="en-IN" sz="2000" b="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Expected(E)</a:t>
                      </a:r>
                      <a:endParaRPr lang="en-IN" sz="2000" b="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b="0" dirty="0">
                          <a:solidFill>
                            <a:schemeClr val="tx2">
                              <a:lumMod val="10000"/>
                            </a:schemeClr>
                          </a:solidFill>
                          <a:latin typeface="Times New Roman" panose="02020603050405020304" pitchFamily="18" charset="0"/>
                          <a:cs typeface="Times New Roman" panose="02020603050405020304" pitchFamily="18" charset="0"/>
                        </a:rPr>
                        <a:t>(O-E</a:t>
                      </a:r>
                      <a:r>
                        <a:rPr lang="en-US" sz="2000" b="0" strike="noStrike" baseline="30000" dirty="0">
                          <a:solidFill>
                            <a:schemeClr val="tx2">
                              <a:lumMod val="10000"/>
                            </a:schemeClr>
                          </a:solidFill>
                          <a:latin typeface="Times New Roman" panose="02020603050405020304" pitchFamily="18" charset="0"/>
                          <a:cs typeface="Times New Roman" panose="02020603050405020304" pitchFamily="18" charset="0"/>
                        </a:rPr>
                        <a:t>)2</a:t>
                      </a:r>
                      <a:r>
                        <a:rPr lang="en-US" sz="2000" b="0" strike="noStrike" baseline="0" dirty="0">
                          <a:solidFill>
                            <a:schemeClr val="tx2">
                              <a:lumMod val="10000"/>
                            </a:schemeClr>
                          </a:solidFill>
                          <a:latin typeface="Times New Roman" panose="02020603050405020304" pitchFamily="18" charset="0"/>
                          <a:cs typeface="Times New Roman" panose="02020603050405020304" pitchFamily="18" charset="0"/>
                        </a:rPr>
                        <a:t> / E</a:t>
                      </a:r>
                      <a:endParaRPr lang="en-IN" sz="2000" b="0" strike="noStrike" baseline="0" dirty="0">
                        <a:solidFill>
                          <a:schemeClr val="tx2">
                            <a:lumMod val="10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8555751"/>
                  </a:ext>
                </a:extLst>
              </a:tr>
              <a:tr h="340871">
                <a:tc>
                  <a:txBody>
                    <a:bodyPr/>
                    <a:lstStyle/>
                    <a:p>
                      <a:pPr algn="ctr"/>
                      <a:r>
                        <a:rPr lang="en-US" sz="2000" dirty="0">
                          <a:latin typeface="Times New Roman" panose="02020603050405020304" pitchFamily="18" charset="0"/>
                          <a:cs typeface="Times New Roman" panose="02020603050405020304" pitchFamily="18" charset="0"/>
                        </a:rPr>
                        <a:t>97</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0.09</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4581796"/>
                  </a:ext>
                </a:extLst>
              </a:tr>
              <a:tr h="340871">
                <a:tc>
                  <a:txBody>
                    <a:bodyPr/>
                    <a:lstStyle/>
                    <a:p>
                      <a:pPr algn="ctr"/>
                      <a:r>
                        <a:rPr lang="en-US" sz="2000" dirty="0">
                          <a:latin typeface="Times New Roman" panose="02020603050405020304" pitchFamily="18" charset="0"/>
                          <a:cs typeface="Times New Roman" panose="02020603050405020304" pitchFamily="18" charset="0"/>
                        </a:rPr>
                        <a:t>99</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0.01</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4290906"/>
                  </a:ext>
                </a:extLst>
              </a:tr>
              <a:tr h="340871">
                <a:tc>
                  <a:txBody>
                    <a:bodyPr/>
                    <a:lstStyle/>
                    <a:p>
                      <a:pPr algn="ctr"/>
                      <a:r>
                        <a:rPr lang="en-US" sz="2000" dirty="0">
                          <a:latin typeface="Times New Roman" panose="02020603050405020304" pitchFamily="18" charset="0"/>
                          <a:cs typeface="Times New Roman" panose="02020603050405020304" pitchFamily="18" charset="0"/>
                        </a:rPr>
                        <a:t>97</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0.09</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4741842"/>
                  </a:ext>
                </a:extLst>
              </a:tr>
              <a:tr h="340871">
                <a:tc>
                  <a:txBody>
                    <a:bodyPr/>
                    <a:lstStyle/>
                    <a:p>
                      <a:pPr algn="ctr"/>
                      <a:r>
                        <a:rPr lang="en-US" sz="2000" dirty="0">
                          <a:latin typeface="Times New Roman" panose="02020603050405020304" pitchFamily="18" charset="0"/>
                          <a:cs typeface="Times New Roman" panose="02020603050405020304" pitchFamily="18" charset="0"/>
                        </a:rPr>
                        <a:t>105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0.25</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8806951"/>
                  </a:ext>
                </a:extLst>
              </a:tr>
              <a:tr h="340871">
                <a:tc>
                  <a:txBody>
                    <a:bodyPr/>
                    <a:lstStyle/>
                    <a:p>
                      <a:pPr algn="ctr"/>
                      <a:r>
                        <a:rPr lang="en-US" sz="2000" dirty="0">
                          <a:latin typeface="Times New Roman" panose="02020603050405020304" pitchFamily="18" charset="0"/>
                          <a:cs typeface="Times New Roman" panose="02020603050405020304" pitchFamily="18" charset="0"/>
                        </a:rPr>
                        <a:t>101</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0.01</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888723"/>
                  </a:ext>
                </a:extLst>
              </a:tr>
              <a:tr h="340871">
                <a:tc>
                  <a:txBody>
                    <a:bodyPr/>
                    <a:lstStyle/>
                    <a:p>
                      <a:pPr algn="ctr"/>
                      <a:r>
                        <a:rPr lang="en-US" sz="2000" dirty="0">
                          <a:latin typeface="Times New Roman" panose="02020603050405020304" pitchFamily="18" charset="0"/>
                          <a:cs typeface="Times New Roman" panose="02020603050405020304" pitchFamily="18" charset="0"/>
                        </a:rPr>
                        <a:t>101</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0.01</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8716704"/>
                  </a:ext>
                </a:extLst>
              </a:tr>
              <a:tr h="337186">
                <a:tc>
                  <a:txBody>
                    <a:bodyPr/>
                    <a:lstStyle/>
                    <a:p>
                      <a:pPr algn="ctr"/>
                      <a:r>
                        <a:rPr lang="en-US" sz="2000" dirty="0">
                          <a:latin typeface="Times New Roman" panose="02020603050405020304" pitchFamily="18" charset="0"/>
                          <a:cs typeface="Times New Roman" panose="02020603050405020304" pitchFamily="18" charset="0"/>
                        </a:rPr>
                        <a:t>600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2000" dirty="0">
                          <a:latin typeface="Times New Roman" panose="02020603050405020304" pitchFamily="18" charset="0"/>
                          <a:cs typeface="Times New Roman" panose="02020603050405020304" pitchFamily="18" charset="0"/>
                        </a:rPr>
                        <a:t>600</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US" sz="2000" dirty="0">
                          <a:latin typeface="Times New Roman" panose="02020603050405020304" pitchFamily="18" charset="0"/>
                          <a:cs typeface="Times New Roman" panose="02020603050405020304" pitchFamily="18" charset="0"/>
                        </a:rPr>
                        <a:t>0.46</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031363405"/>
                  </a:ext>
                </a:extLst>
              </a:tr>
            </a:tbl>
          </a:graphicData>
        </a:graphic>
      </p:graphicFrame>
    </p:spTree>
    <p:extLst>
      <p:ext uri="{BB962C8B-B14F-4D97-AF65-F5344CB8AC3E}">
        <p14:creationId xmlns:p14="http://schemas.microsoft.com/office/powerpoint/2010/main" val="2495215946"/>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Statistics focus</Template>
  <TotalTime>196</TotalTime>
  <Words>766</Words>
  <Application>Microsoft Office PowerPoint</Application>
  <PresentationFormat>Widescreen</PresentationFormat>
  <Paragraphs>178</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Bookman Old Style</vt:lpstr>
      <vt:lpstr>Calibri</vt:lpstr>
      <vt:lpstr>Franklin Gothic Book</vt:lpstr>
      <vt:lpstr>Inter</vt:lpstr>
      <vt:lpstr>Times New Roman</vt:lpstr>
      <vt:lpstr>Wingdings</vt:lpstr>
      <vt:lpstr>Custom</vt:lpstr>
      <vt:lpstr>Chi Square Test  For Goodness of Fit</vt:lpstr>
      <vt:lpstr>Chi-Square Distribution</vt:lpstr>
      <vt:lpstr>Chi-Square distribution Statistics</vt:lpstr>
      <vt:lpstr>Chi-Square table</vt:lpstr>
      <vt:lpstr>Chi-Square goodness of fit test</vt:lpstr>
      <vt:lpstr>When to use chi-square goodness of fit test</vt:lpstr>
      <vt:lpstr>Example 1:</vt:lpstr>
      <vt:lpstr>Example 1:</vt:lpstr>
      <vt:lpstr>Example 1:</vt:lpstr>
      <vt:lpstr>Example 1:</vt:lpstr>
      <vt:lpstr>Example 2:</vt:lpstr>
      <vt:lpstr>Example 2:</vt:lpstr>
      <vt:lpstr>Example 2:</vt:lpstr>
      <vt:lpstr>Example 2:</vt:lpstr>
      <vt:lpstr>Code 1: Python code for Example 1</vt:lpstr>
      <vt:lpstr>Code 1: Python code for Example 1</vt:lpstr>
      <vt:lpstr>Output 1: Output of Code 1</vt:lpstr>
      <vt:lpstr>Code 2: Python code for Example 2</vt:lpstr>
      <vt:lpstr>Code 2: Python code for Example 2</vt:lpstr>
      <vt:lpstr>Output 2: Output of Code 2</vt:lpstr>
      <vt:lpstr>References</vt:lpstr>
      <vt:lpstr>Team</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Debayan Ghosh</dc:creator>
  <cp:lastModifiedBy>Prakash Singh</cp:lastModifiedBy>
  <cp:revision>17</cp:revision>
  <dcterms:created xsi:type="dcterms:W3CDTF">2023-10-17T17:54:28Z</dcterms:created>
  <dcterms:modified xsi:type="dcterms:W3CDTF">2023-10-20T05:19:55Z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